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322" r:id="rId4"/>
    <p:sldId id="287" r:id="rId5"/>
    <p:sldId id="289" r:id="rId6"/>
    <p:sldId id="275" r:id="rId7"/>
    <p:sldId id="324" r:id="rId8"/>
    <p:sldId id="323" r:id="rId9"/>
    <p:sldId id="329" r:id="rId10"/>
    <p:sldId id="311" r:id="rId11"/>
    <p:sldId id="330" r:id="rId12"/>
    <p:sldId id="331" r:id="rId13"/>
    <p:sldId id="312" r:id="rId14"/>
    <p:sldId id="332" r:id="rId15"/>
    <p:sldId id="333" r:id="rId16"/>
    <p:sldId id="334" r:id="rId17"/>
    <p:sldId id="335" r:id="rId18"/>
    <p:sldId id="336" r:id="rId19"/>
    <p:sldId id="337" r:id="rId20"/>
    <p:sldId id="320" r:id="rId21"/>
    <p:sldId id="315" r:id="rId22"/>
    <p:sldId id="321" r:id="rId23"/>
    <p:sldId id="338" r:id="rId24"/>
    <p:sldId id="339" r:id="rId25"/>
    <p:sldId id="340" r:id="rId26"/>
    <p:sldId id="341" r:id="rId27"/>
    <p:sldId id="342" r:id="rId28"/>
    <p:sldId id="343" r:id="rId29"/>
    <p:sldId id="264" r:id="rId30"/>
    <p:sldId id="328" r:id="rId31"/>
    <p:sldId id="344" r:id="rId32"/>
    <p:sldId id="265" r:id="rId3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CF4"/>
    <a:srgbClr val="D26CBF"/>
    <a:srgbClr val="B95BD7"/>
    <a:srgbClr val="F1B64D"/>
    <a:srgbClr val="9DBF7F"/>
    <a:srgbClr val="DFBE93"/>
    <a:srgbClr val="90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98"/>
    <p:restoredTop sz="89307" autoAdjust="0"/>
  </p:normalViewPr>
  <p:slideViewPr>
    <p:cSldViewPr>
      <p:cViewPr varScale="1">
        <p:scale>
          <a:sx n="82" d="100"/>
          <a:sy n="82" d="100"/>
        </p:scale>
        <p:origin x="184" y="1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D8CC78D-E1B7-8943-A085-D103CD85175C}" type="datetimeFigureOut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CB1A558F-09E1-E744-BD94-668885CBE0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495190-BAD3-4C48-A0B8-CA13E506CE1E}" type="datetimeFigureOut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C9314B7E-35A0-7844-9210-693C4F5E3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</a:pPr>
            <a:fld id="{28D1E15F-A632-AB49-9997-068A5114F93B}" type="slidenum">
              <a:rPr lang="zh-CN" altLang="en-US"/>
              <a:pPr>
                <a:spcBef>
                  <a:spcPct val="0"/>
                </a:spcBef>
              </a:pPr>
              <a:t>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A71A3-89DB-774B-BBD9-4A0691DB815A}" type="slidenum">
              <a:rPr lang="zh-CN" altLang="en-US">
                <a:latin typeface="Calibri" charset="0"/>
              </a:rPr>
              <a:pPr/>
              <a:t>11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3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A71A3-89DB-774B-BBD9-4A0691DB815A}" type="slidenum">
              <a:rPr lang="zh-CN" altLang="en-US">
                <a:latin typeface="Calibri" charset="0"/>
              </a:rPr>
              <a:pPr/>
              <a:t>12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FBF33FC-0797-E947-BF24-08EECEFE3756}" type="slidenum">
              <a:rPr lang="zh-CN" altLang="en-US">
                <a:latin typeface="Calibri" charset="0"/>
              </a:rPr>
              <a:pPr/>
              <a:t>13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FBF33FC-0797-E947-BF24-08EECEFE3756}" type="slidenum">
              <a:rPr lang="zh-CN" altLang="en-US">
                <a:latin typeface="Calibri" charset="0"/>
              </a:rPr>
              <a:pPr/>
              <a:t>14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8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FBF33FC-0797-E947-BF24-08EECEFE3756}" type="slidenum">
              <a:rPr lang="zh-CN" altLang="en-US">
                <a:latin typeface="Calibri" charset="0"/>
              </a:rPr>
              <a:pPr/>
              <a:t>15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87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FBF33FC-0797-E947-BF24-08EECEFE3756}" type="slidenum">
              <a:rPr lang="zh-CN" altLang="en-US">
                <a:latin typeface="Calibri" charset="0"/>
              </a:rPr>
              <a:pPr/>
              <a:t>16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26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FBF33FC-0797-E947-BF24-08EECEFE3756}" type="slidenum">
              <a:rPr lang="zh-CN" altLang="en-US">
                <a:latin typeface="Calibri" charset="0"/>
              </a:rPr>
              <a:pPr/>
              <a:t>17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000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7892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FBF33FC-0797-E947-BF24-08EECEFE3756}" type="slidenum">
              <a:rPr lang="zh-CN" altLang="en-US">
                <a:latin typeface="Calibri" charset="0"/>
              </a:rPr>
              <a:pPr/>
              <a:t>18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02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8162FC0-5158-CB49-A5D2-DBD1B3268972}" type="slidenum">
              <a:rPr lang="zh-CN" altLang="en-US">
                <a:latin typeface="Calibri" charset="0"/>
              </a:rPr>
              <a:pPr/>
              <a:t>19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09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4036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803411C2-E7A5-4D41-A8BF-0150B988CC1A}" type="slidenum">
              <a:rPr lang="zh-CN" altLang="en-US">
                <a:latin typeface="Calibri" charset="0"/>
              </a:rPr>
              <a:pPr/>
              <a:t>20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</a:pPr>
            <a:fld id="{DCAF6B53-292B-504E-9802-32E636B54008}" type="slidenum">
              <a:rPr lang="zh-CN" altLang="en-US"/>
              <a:pPr>
                <a:spcBef>
                  <a:spcPct val="0"/>
                </a:spcBef>
              </a:pPr>
              <a:t>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2228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97D73B5-4D8A-3943-B2E2-0E1D396100EE}" type="slidenum">
              <a:rPr lang="zh-CN" altLang="en-US">
                <a:latin typeface="Calibri" charset="0"/>
              </a:rPr>
              <a:pPr/>
              <a:t>21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8AD3B4F0-395E-344D-B24E-77E5FEF7C7E5}" type="slidenum">
              <a:rPr lang="zh-CN" altLang="en-US">
                <a:latin typeface="Calibri" charset="0"/>
              </a:rPr>
              <a:pPr/>
              <a:t>22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A71A3-89DB-774B-BBD9-4A0691DB815A}" type="slidenum">
              <a:rPr lang="zh-CN" altLang="en-US">
                <a:latin typeface="Calibri" charset="0"/>
              </a:rPr>
              <a:pPr/>
              <a:t>23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30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A71A3-89DB-774B-BBD9-4A0691DB815A}" type="slidenum">
              <a:rPr lang="zh-CN" altLang="en-US">
                <a:latin typeface="Calibri" charset="0"/>
              </a:rPr>
              <a:pPr/>
              <a:t>24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7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4036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803411C2-E7A5-4D41-A8BF-0150B988CC1A}" type="slidenum">
              <a:rPr lang="zh-CN" altLang="en-US">
                <a:latin typeface="Calibri" charset="0"/>
              </a:rPr>
              <a:pPr/>
              <a:t>25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14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2228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97D73B5-4D8A-3943-B2E2-0E1D396100EE}" type="slidenum">
              <a:rPr lang="zh-CN" altLang="en-US">
                <a:latin typeface="Calibri" charset="0"/>
              </a:rPr>
              <a:pPr/>
              <a:t>26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69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2228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97D73B5-4D8A-3943-B2E2-0E1D396100EE}" type="slidenum">
              <a:rPr lang="zh-CN" altLang="en-US">
                <a:latin typeface="Calibri" charset="0"/>
              </a:rPr>
              <a:pPr/>
              <a:t>27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59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Times New Roman" charset="0"/>
              </a:rPr>
              <a:t>本算法普适性体现在学习框架上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1600">
                <a:latin typeface="Times New Roman" charset="0"/>
              </a:rPr>
              <a:t>针对不同种类物体，需要重新训练模型</a:t>
            </a:r>
            <a:endParaRPr lang="en-US" altLang="zh-CN" sz="1600">
              <a:latin typeface="Times New Roman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目前不存在一劳永逸的技术</a:t>
            </a:r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</a:pPr>
            <a:fld id="{9181A07F-640D-E74E-8D9B-4E2F4B2BB8AF}" type="slidenum">
              <a:rPr lang="zh-CN" altLang="en-US"/>
              <a:pPr>
                <a:spcBef>
                  <a:spcPct val="0"/>
                </a:spcBef>
              </a:pPr>
              <a:t>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35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</a:pPr>
            <a:fld id="{BD4909E6-70D1-674C-B723-EDB1FE779783}" type="slidenum">
              <a:rPr lang="zh-CN" altLang="en-US"/>
              <a:pPr>
                <a:spcBef>
                  <a:spcPct val="0"/>
                </a:spcBef>
              </a:pPr>
              <a:t>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65DF450-7E71-3446-8748-4F129902ACAC}" type="slidenum">
              <a:rPr lang="zh-CN" altLang="en-US">
                <a:latin typeface="Calibri" charset="0"/>
              </a:rPr>
              <a:pPr/>
              <a:t>6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261FE03-7E0B-F346-9314-54A1B330CCE1}" type="slidenum">
              <a:rPr lang="zh-CN" altLang="en-US">
                <a:latin typeface="Calibri" charset="0"/>
              </a:rPr>
              <a:pPr/>
              <a:t>7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214835C-1A2A-454C-A1E5-E9132B0F1884}" type="slidenum">
              <a:rPr lang="zh-CN" altLang="en-US">
                <a:latin typeface="Calibri" charset="0"/>
              </a:rPr>
              <a:pPr/>
              <a:t>8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E3DBBD7B-444A-2642-9B4A-85547580CB73}" type="slidenum">
              <a:rPr lang="zh-CN" altLang="en-US">
                <a:latin typeface="Calibri" charset="0"/>
              </a:rPr>
              <a:pPr/>
              <a:t>9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宋体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5844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A71A3-89DB-774B-BBD9-4A0691DB815A}" type="slidenum">
              <a:rPr lang="zh-CN" altLang="en-US">
                <a:latin typeface="Calibri" charset="0"/>
              </a:rPr>
              <a:pPr/>
              <a:t>10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21321-D7B4-0841-95ED-32CBADCB3E08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1216C-5A08-C545-A4D8-CC3BAD8476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D3CD7-1681-E142-BAA4-784F89A95E75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03DBB-252D-D341-A69F-3C8FAF272C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C8065-9F9C-8C40-91A9-C5CE9F45697B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A0E51-1E12-924E-A234-21FF6C1FEA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63894-89BF-504A-8A1B-D3977B168E4E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2BB70-4910-C345-B228-B50D70E08B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9D003-8C55-9041-97AE-6D0A04196CFB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FE670-8778-B944-AC6A-B4AD04D7A1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3C14E-3F4E-014E-8D30-EFA0569C0091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65905-FD76-7942-B08F-4071F1BD96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48FC0-338C-8B42-AD00-BF18CEB1EAC4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D9703-2CD3-0A43-9555-71A58244D8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4F152-232A-0042-91F6-BB85F1CCB508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45F13-20A6-6549-9FE8-FB3CF13917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58CE-72D1-9249-A84F-F4E0B1637FC2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6FC59-751D-AC46-A30E-EF4A8AB688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9F4B8-DFF9-1845-82A6-6AA1E84FAD01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87331-F2F6-8C4A-87AC-44304EF7D9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58473-FE00-8742-9DED-853B7BCFBB33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70BD6-3538-1F40-AB82-9A22C9B44D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D16D2F6-CA21-D141-864E-C7D05A9366E1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Franklin Gothic Book" charset="0"/>
                <a:ea typeface="黑体" charset="0"/>
              </a:defRPr>
            </a:lvl1pPr>
          </a:lstStyle>
          <a:p>
            <a:pPr>
              <a:defRPr/>
            </a:pPr>
            <a:fld id="{3C619881-B9D7-294F-B8BA-F2FC0F30DF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0" y="381000"/>
            <a:ext cx="9144000" cy="838200"/>
          </a:xfrm>
          <a:prstGeom prst="rect">
            <a:avLst/>
          </a:prstGeom>
          <a:gradFill rotWithShape="0">
            <a:gsLst>
              <a:gs pos="0">
                <a:srgbClr val="B20CB6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latin typeface="Franklin Gothic Book" charset="0"/>
              <a:ea typeface="黑体" charset="0"/>
            </a:endParaRP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032" name="Picture 7" descr="shouyea5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50" y="84138"/>
            <a:ext cx="13081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副标题 2"/>
          <p:cNvSpPr>
            <a:spLocks noGrp="1"/>
          </p:cNvSpPr>
          <p:nvPr>
            <p:ph type="subTitle" idx="1"/>
          </p:nvPr>
        </p:nvSpPr>
        <p:spPr>
          <a:xfrm>
            <a:off x="3071813" y="4000500"/>
            <a:ext cx="3057525" cy="1752600"/>
          </a:xfrm>
        </p:spPr>
        <p:txBody>
          <a:bodyPr/>
          <a:lstStyle/>
          <a:p>
            <a:pPr algn="l" eaLnBrk="1" hangingPunct="1"/>
            <a:r>
              <a:rPr lang="zh-CN" altLang="en-US">
                <a:solidFill>
                  <a:srgbClr val="898989"/>
                </a:solidFill>
              </a:rPr>
              <a:t>姓名：何蔚然</a:t>
            </a:r>
            <a:endParaRPr lang="en-US" altLang="zh-CN">
              <a:solidFill>
                <a:srgbClr val="898989"/>
              </a:solidFill>
            </a:endParaRPr>
          </a:p>
          <a:p>
            <a:pPr algn="l" eaLnBrk="1" hangingPunct="1"/>
            <a:r>
              <a:rPr lang="zh-CN" altLang="en-US">
                <a:solidFill>
                  <a:srgbClr val="898989"/>
                </a:solidFill>
              </a:rPr>
              <a:t>导师：姚海龙</a:t>
            </a:r>
          </a:p>
        </p:txBody>
      </p:sp>
      <p:sp>
        <p:nvSpPr>
          <p:cNvPr id="1536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基于深度学习的多物体实时</a:t>
            </a:r>
            <a:br>
              <a:rPr lang="zh-CN" altLang="en-US" dirty="0"/>
            </a:br>
            <a:r>
              <a:rPr lang="zh-CN" altLang="en-US" dirty="0"/>
              <a:t>跟踪方法研究与实现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B6C02F1-EDAC-4DA2-AE5F-A4DA5DF12932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15365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C5C30A-045B-E64D-B7BE-A71F902A46BE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</a:t>
            </a:r>
            <a:r>
              <a:rPr lang="zh-CN" altLang="en-US" sz="3600" b="1" dirty="0" smtClean="0"/>
              <a:t>方案：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多物体追踪（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M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OT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）</a:t>
            </a:r>
            <a:endParaRPr lang="zh-CN" altLang="en-US" sz="3600" dirty="0"/>
          </a:p>
        </p:txBody>
      </p:sp>
      <p:sp>
        <p:nvSpPr>
          <p:cNvPr id="348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主流</a:t>
            </a:r>
            <a:r>
              <a:rPr lang="zh-CN" altLang="en-US" sz="2000" dirty="0" smtClean="0">
                <a:latin typeface="Times New Roman" charset="0"/>
              </a:rPr>
              <a:t>算法框架</a:t>
            </a:r>
            <a:endParaRPr lang="zh-CN" altLang="en-US" sz="2000" dirty="0">
              <a:latin typeface="Times New Roman" charset="0"/>
            </a:endParaRPr>
          </a:p>
          <a:p>
            <a:pPr lvl="1"/>
            <a:r>
              <a:rPr lang="zh-CN" altLang="en-US" sz="1600" dirty="0">
                <a:latin typeface="Times New Roman" charset="0"/>
              </a:rPr>
              <a:t>逐帧物体识别</a:t>
            </a:r>
          </a:p>
          <a:p>
            <a:pPr lvl="1"/>
            <a:r>
              <a:rPr lang="zh-CN" altLang="en-US" sz="1600" dirty="0">
                <a:latin typeface="Times New Roman" charset="0"/>
              </a:rPr>
              <a:t>帧间物体追踪</a:t>
            </a:r>
            <a:endParaRPr lang="en-US" altLang="zh-CN" sz="1600" dirty="0">
              <a:latin typeface="Times New Roman" charset="0"/>
            </a:endParaRPr>
          </a:p>
          <a:p>
            <a:endParaRPr lang="en-US" altLang="zh-CN" sz="2000" dirty="0">
              <a:latin typeface="Times New Roman" charset="0"/>
            </a:endParaRPr>
          </a:p>
          <a:p>
            <a:r>
              <a:rPr lang="zh-CN" altLang="en-US" sz="2000" dirty="0">
                <a:latin typeface="Times New Roman" charset="0"/>
              </a:rPr>
              <a:t>帧间追踪建模大同小异</a:t>
            </a:r>
          </a:p>
          <a:p>
            <a:r>
              <a:rPr lang="zh-CN" altLang="en-US" sz="2000" dirty="0">
                <a:latin typeface="Times New Roman" charset="0"/>
              </a:rPr>
              <a:t>单帧物体</a:t>
            </a:r>
            <a:r>
              <a:rPr lang="zh-CN" altLang="en-US" sz="2000" b="1" u="sng" dirty="0">
                <a:solidFill>
                  <a:srgbClr val="FF0000"/>
                </a:solidFill>
                <a:latin typeface="Times New Roman" charset="0"/>
              </a:rPr>
              <a:t>识别</a:t>
            </a:r>
            <a:r>
              <a:rPr lang="zh-CN" altLang="en-US" sz="2000" dirty="0">
                <a:latin typeface="Times New Roman" charset="0"/>
              </a:rPr>
              <a:t>起</a:t>
            </a:r>
            <a:r>
              <a:rPr lang="zh-CN" altLang="en-US" sz="2000" b="1" u="sng" dirty="0">
                <a:latin typeface="Times New Roman" charset="0"/>
              </a:rPr>
              <a:t>决定性</a:t>
            </a:r>
            <a:r>
              <a:rPr lang="zh-CN" altLang="en-US" sz="2000" b="1" u="sng" dirty="0" smtClean="0">
                <a:latin typeface="Times New Roman" charset="0"/>
              </a:rPr>
              <a:t>作用</a:t>
            </a:r>
          </a:p>
          <a:p>
            <a:endParaRPr lang="zh-CN" altLang="en-US" sz="2000" b="1" u="sng" dirty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利用业界最新成果，本研究首创实时在线算法</a:t>
            </a:r>
            <a:endParaRPr lang="zh-CN" altLang="en-US" sz="2000" dirty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482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4FFA2C-8473-E146-A5B2-931F7B6CDBAA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</a:t>
            </a:r>
            <a:r>
              <a:rPr lang="zh-CN" altLang="en-US" sz="3600" b="1" dirty="0" smtClean="0"/>
              <a:t>方案：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M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OT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帧间追踪</a:t>
            </a:r>
            <a:endParaRPr lang="zh-CN" altLang="en-US" sz="3600" dirty="0"/>
          </a:p>
        </p:txBody>
      </p:sp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34435" cy="4525963"/>
          </a:xfrm>
        </p:spPr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包围盒关联</a:t>
            </a:r>
          </a:p>
          <a:p>
            <a:pPr lvl="1"/>
            <a:r>
              <a:rPr lang="en-US" altLang="zh-CN" sz="1600" dirty="0" smtClean="0">
                <a:latin typeface="Times New Roman" charset="0"/>
              </a:rPr>
              <a:t>U</a:t>
            </a:r>
            <a:r>
              <a:rPr lang="zh-CN" altLang="en-US" sz="1600" dirty="0" smtClean="0">
                <a:latin typeface="Times New Roman" charset="0"/>
              </a:rPr>
              <a:t>为前一帧包围盒集合</a:t>
            </a:r>
          </a:p>
          <a:p>
            <a:pPr lvl="1"/>
            <a:r>
              <a:rPr lang="en-US" altLang="zh-CN" sz="1600" dirty="0" smtClean="0">
                <a:latin typeface="Times New Roman" charset="0"/>
              </a:rPr>
              <a:t>V</a:t>
            </a:r>
            <a:r>
              <a:rPr lang="zh-CN" altLang="en-US" sz="1600" dirty="0" smtClean="0">
                <a:latin typeface="Times New Roman" charset="0"/>
              </a:rPr>
              <a:t>为当前帧包围盒集合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对</a:t>
            </a:r>
            <a:r>
              <a:rPr lang="en-US" altLang="zh-CN" sz="1600" dirty="0" smtClean="0">
                <a:latin typeface="Times New Roman" charset="0"/>
              </a:rPr>
              <a:t>IOU</a:t>
            </a:r>
            <a:r>
              <a:rPr lang="zh-CN" altLang="en-US" sz="1600" dirty="0" smtClean="0">
                <a:latin typeface="Times New Roman" charset="0"/>
              </a:rPr>
              <a:t>超过阈值的点间连权值为</a:t>
            </a:r>
            <a:r>
              <a:rPr lang="en-US" altLang="zh-CN" sz="1600" dirty="0" smtClean="0">
                <a:latin typeface="Times New Roman" charset="0"/>
              </a:rPr>
              <a:t>IOU</a:t>
            </a:r>
            <a:r>
              <a:rPr lang="zh-CN" altLang="en-US" sz="1600" dirty="0" smtClean="0">
                <a:latin typeface="Times New Roman" charset="0"/>
              </a:rPr>
              <a:t>值的有权边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求解带权二分图匹配</a:t>
            </a:r>
          </a:p>
          <a:p>
            <a:endParaRPr lang="zh-CN" altLang="en-US" sz="2000" dirty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物体</a:t>
            </a:r>
            <a:r>
              <a:rPr lang="en-US" altLang="zh-CN" sz="2000" dirty="0" smtClean="0">
                <a:latin typeface="Times New Roman" charset="0"/>
              </a:rPr>
              <a:t>ID</a:t>
            </a:r>
            <a:r>
              <a:rPr lang="zh-CN" altLang="en-US" sz="2000" dirty="0" smtClean="0">
                <a:latin typeface="Times New Roman" charset="0"/>
              </a:rPr>
              <a:t>维护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得到匹配的包围盒维持</a:t>
            </a:r>
            <a:r>
              <a:rPr lang="en-US" altLang="zh-CN" sz="1600" dirty="0" smtClean="0">
                <a:latin typeface="Times New Roman" charset="0"/>
              </a:rPr>
              <a:t>ID</a:t>
            </a:r>
            <a:endParaRPr lang="zh-CN" altLang="en-US" sz="1600" dirty="0" smtClean="0">
              <a:latin typeface="Times New Roman" charset="0"/>
            </a:endParaRPr>
          </a:p>
          <a:p>
            <a:pPr lvl="1"/>
            <a:r>
              <a:rPr lang="zh-CN" altLang="en-US" sz="1600" dirty="0" smtClean="0">
                <a:latin typeface="Times New Roman" charset="0"/>
              </a:rPr>
              <a:t>得不到匹配的</a:t>
            </a:r>
            <a:r>
              <a:rPr lang="en-US" altLang="zh-CN" sz="1600" dirty="0" smtClean="0">
                <a:latin typeface="Times New Roman" charset="0"/>
              </a:rPr>
              <a:t>U</a:t>
            </a:r>
            <a:r>
              <a:rPr lang="zh-CN" altLang="en-US" sz="1600" dirty="0" smtClean="0">
                <a:latin typeface="Times New Roman" charset="0"/>
              </a:rPr>
              <a:t>点，删除对应</a:t>
            </a:r>
            <a:r>
              <a:rPr lang="en-US" altLang="zh-CN" sz="1600" dirty="0" smtClean="0">
                <a:latin typeface="Times New Roman" charset="0"/>
              </a:rPr>
              <a:t>ID</a:t>
            </a:r>
            <a:endParaRPr lang="zh-CN" altLang="en-US" sz="1600" dirty="0" smtClean="0">
              <a:latin typeface="Times New Roman" charset="0"/>
            </a:endParaRPr>
          </a:p>
          <a:p>
            <a:pPr lvl="1"/>
            <a:r>
              <a:rPr lang="zh-CN" altLang="en-US" sz="1600" dirty="0" smtClean="0">
                <a:latin typeface="Times New Roman" charset="0"/>
              </a:rPr>
              <a:t>得不到匹配的</a:t>
            </a:r>
            <a:r>
              <a:rPr lang="en-US" altLang="zh-CN" sz="1600" dirty="0" smtClean="0">
                <a:latin typeface="Times New Roman" charset="0"/>
              </a:rPr>
              <a:t>V</a:t>
            </a:r>
            <a:r>
              <a:rPr lang="zh-CN" altLang="en-US" sz="1600" dirty="0" smtClean="0">
                <a:latin typeface="Times New Roman" charset="0"/>
              </a:rPr>
              <a:t>点，新增</a:t>
            </a:r>
            <a:r>
              <a:rPr lang="en-US" altLang="zh-CN" sz="1600" dirty="0" smtClean="0">
                <a:latin typeface="Times New Roman" charset="0"/>
              </a:rPr>
              <a:t>ID</a:t>
            </a:r>
            <a:endParaRPr lang="zh-CN" altLang="en-US" sz="1600" dirty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482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4FFA2C-8473-E146-A5B2-931F7B6CDBAA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191635" y="1574378"/>
            <a:ext cx="4495165" cy="4806950"/>
            <a:chOff x="0" y="0"/>
            <a:chExt cx="4495165" cy="4806950"/>
          </a:xfrm>
        </p:grpSpPr>
        <p:pic>
          <p:nvPicPr>
            <p:cNvPr id="8" name="Picture 7" descr="../../../../../../Downloads/8f5ed81df1fefc5e2597acdc899fbbcd.j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95165" cy="4304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 Box 46"/>
            <p:cNvSpPr txBox="1"/>
            <p:nvPr/>
          </p:nvSpPr>
          <p:spPr>
            <a:xfrm>
              <a:off x="0" y="4354830"/>
              <a:ext cx="4495165" cy="4521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88290" algn="ctr">
                <a:lnSpc>
                  <a:spcPts val="2000"/>
                </a:lnSpc>
                <a:spcBef>
                  <a:spcPts val="760"/>
                </a:spcBef>
                <a:spcAft>
                  <a:spcPts val="800"/>
                </a:spcAft>
              </a:pPr>
              <a:r>
                <a:rPr lang="zh-CN" sz="1050" kern="100">
                  <a:effectLst/>
                  <a:latin typeface="Arial" charset="0"/>
                  <a:ea typeface="宋体" charset="0"/>
                </a:rPr>
                <a:t>图 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4‑2	</a:t>
              </a:r>
              <a:r>
                <a:rPr lang="zh-CN" sz="1050" kern="100">
                  <a:effectLst/>
                  <a:latin typeface="Arial" charset="0"/>
                  <a:ea typeface="宋体" charset="0"/>
                </a:rPr>
                <a:t>二分图匹配示意图</a:t>
              </a:r>
              <a:endParaRPr lang="en-US" sz="1050" kern="100">
                <a:effectLst/>
                <a:latin typeface="Arial" charset="0"/>
                <a:ea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</a:t>
            </a:r>
            <a:r>
              <a:rPr lang="zh-CN" altLang="en-US" sz="3600" b="1" dirty="0" smtClean="0"/>
              <a:t>方案：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帧间追踪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卡曼滤波</a:t>
            </a:r>
            <a:endParaRPr lang="zh-CN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818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zh-CN" altLang="en-US" sz="2000" dirty="0" smtClean="0">
                    <a:latin typeface="Times New Roman" charset="0"/>
                  </a:rPr>
                  <a:t>使用卡曼滤波对帧间包围盒进行</a:t>
                </a:r>
                <a:r>
                  <a:rPr lang="zh-CN" altLang="en-US" sz="2000" b="1" u="sng" dirty="0" smtClean="0">
                    <a:latin typeface="Times New Roman" charset="0"/>
                  </a:rPr>
                  <a:t>平滑处理</a:t>
                </a:r>
              </a:p>
              <a:p>
                <a:r>
                  <a:rPr lang="zh-CN" altLang="en-US" sz="2000" dirty="0" smtClean="0">
                    <a:latin typeface="Times New Roman" charset="0"/>
                  </a:rPr>
                  <a:t>对包围盒建模：</a:t>
                </a:r>
                <a:endParaRPr lang="zh-CN" altLang="en-US" dirty="0" smtClean="0">
                  <a:latin typeface="Times New Roman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/>
                      <m:t>𝑥</m:t>
                    </m:r>
                    <m:r>
                      <a:rPr lang="en-US" sz="2400" i="1"/>
                      <m:t>=</m:t>
                    </m:r>
                    <m:sSup>
                      <m:sSupPr>
                        <m:ctrlPr>
                          <a:rPr lang="en-US" sz="2400" i="1"/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/>
                            </m:ctrlPr>
                          </m:dPr>
                          <m:e>
                            <m:r>
                              <a:rPr lang="en-US" sz="2400" i="1"/>
                              <m:t>𝑢</m:t>
                            </m:r>
                            <m:r>
                              <a:rPr lang="en-US" sz="2400" i="1"/>
                              <m:t>,</m:t>
                            </m:r>
                            <m:r>
                              <a:rPr lang="en-US" sz="2400" i="1"/>
                              <m:t>𝑣</m:t>
                            </m:r>
                            <m:r>
                              <a:rPr lang="en-US" sz="2400" i="1"/>
                              <m:t>,</m:t>
                            </m:r>
                            <m:r>
                              <a:rPr lang="en-US" sz="2400" i="1"/>
                              <m:t>𝑠</m:t>
                            </m:r>
                            <m:r>
                              <a:rPr lang="en-US" sz="2400" i="1"/>
                              <m:t>,</m:t>
                            </m:r>
                            <m:r>
                              <a:rPr lang="en-US" sz="2400" i="1"/>
                              <m:t>𝑟</m:t>
                            </m:r>
                            <m:r>
                              <a:rPr lang="en-US" sz="2400" i="1"/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sz="2400" i="1"/>
                                </m:ctrlPr>
                              </m:accPr>
                              <m:e>
                                <m:r>
                                  <a:rPr lang="en-US" sz="2400" i="1"/>
                                  <m:t>𝑢</m:t>
                                </m:r>
                              </m:e>
                            </m:acc>
                            <m:r>
                              <a:rPr lang="en-US" sz="2400" i="1"/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sz="2400" i="1"/>
                                </m:ctrlPr>
                              </m:accPr>
                              <m:e>
                                <m:r>
                                  <a:rPr lang="en-US" sz="2400" i="1"/>
                                  <m:t>𝑣</m:t>
                                </m:r>
                              </m:e>
                            </m:acc>
                            <m:r>
                              <a:rPr lang="en-US" sz="2400" i="1"/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sz="2400" i="1"/>
                                </m:ctrlPr>
                              </m:accPr>
                              <m:e>
                                <m:r>
                                  <a:rPr lang="en-US" sz="2400" i="1"/>
                                  <m:t>𝑠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/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zh-CN" altLang="en-US" sz="2400" dirty="0" smtClean="0">
                  <a:effectLst/>
                </a:endParaRPr>
              </a:p>
              <a:p>
                <a:pPr lvl="1"/>
                <a:r>
                  <a:rPr lang="zh-CN" altLang="en-US" sz="1800" dirty="0" smtClean="0">
                    <a:latin typeface="Times New Roman" charset="0"/>
                  </a:rPr>
                  <a:t>前四项为左上角坐标、面积及长宽比</a:t>
                </a:r>
              </a:p>
              <a:p>
                <a:pPr lvl="1"/>
                <a:r>
                  <a:rPr lang="zh-CN" altLang="en-US" sz="1800" dirty="0" smtClean="0">
                    <a:latin typeface="Times New Roman" charset="0"/>
                  </a:rPr>
                  <a:t>后三项为左上角坐标、面积的增量</a:t>
                </a:r>
              </a:p>
              <a:p>
                <a:endParaRPr lang="zh-CN" altLang="en-US" sz="2400" dirty="0">
                  <a:latin typeface="Times New Roman" charset="0"/>
                </a:endParaRPr>
              </a:p>
              <a:p>
                <a:r>
                  <a:rPr lang="zh-CN" altLang="en-US" sz="2000" dirty="0" smtClean="0">
                    <a:latin typeface="Times New Roman" charset="0"/>
                  </a:rPr>
                  <a:t>避免帧间包围盒剧烈变化</a:t>
                </a:r>
                <a:endParaRPr lang="zh-CN" altLang="en-US" sz="2000" dirty="0">
                  <a:latin typeface="Times New Roman" charset="0"/>
                </a:endParaRPr>
              </a:p>
            </p:txBody>
          </p:sp>
        </mc:Choice>
        <mc:Fallback>
          <p:sp>
            <p:nvSpPr>
              <p:cNvPr id="34818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 rotWithShape="0">
                <a:blip r:embed="rId3"/>
                <a:stretch>
                  <a:fillRect l="-6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482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4FFA2C-8473-E146-A5B2-931F7B6CDBAA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</a:t>
            </a:r>
            <a:r>
              <a:rPr lang="zh-CN" altLang="en-US" sz="3600" b="1" dirty="0" smtClean="0"/>
              <a:t>方案</a:t>
            </a:r>
            <a:r>
              <a:rPr lang="zh-CN" altLang="en-US" sz="3600" b="1" dirty="0"/>
              <a:t>：</a:t>
            </a:r>
            <a:r>
              <a:rPr lang="en-US" altLang="zh-CN" sz="3600" b="1" dirty="0">
                <a:solidFill>
                  <a:srgbClr val="1D0CF4"/>
                </a:solidFill>
              </a:rPr>
              <a:t> 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MOT-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帧内识别</a:t>
            </a:r>
            <a:endParaRPr lang="zh-CN" altLang="en-US" sz="3600" dirty="0"/>
          </a:p>
        </p:txBody>
      </p:sp>
      <p:sp>
        <p:nvSpPr>
          <p:cNvPr id="368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现有可用算法</a:t>
            </a:r>
          </a:p>
          <a:p>
            <a:pPr lvl="1"/>
            <a:r>
              <a:rPr lang="en-US" altLang="zh-CN" sz="1800" dirty="0" smtClean="0">
                <a:latin typeface="Times New Roman" charset="0"/>
              </a:rPr>
              <a:t>RPN</a:t>
            </a:r>
            <a:r>
              <a:rPr lang="zh-CN" altLang="en-US" sz="1800" dirty="0" smtClean="0">
                <a:latin typeface="Times New Roman" charset="0"/>
              </a:rPr>
              <a:t>（</a:t>
            </a:r>
            <a:r>
              <a:rPr lang="en-US" altLang="zh-CN" sz="1800" dirty="0" smtClean="0">
                <a:latin typeface="Times New Roman" charset="0"/>
              </a:rPr>
              <a:t>Region</a:t>
            </a:r>
            <a:r>
              <a:rPr lang="zh-CN" altLang="en-US" sz="1800" dirty="0" smtClean="0">
                <a:latin typeface="Times New Roman" charset="0"/>
              </a:rPr>
              <a:t> </a:t>
            </a:r>
            <a:r>
              <a:rPr lang="en-US" altLang="zh-CN" sz="1800" dirty="0" smtClean="0">
                <a:latin typeface="Times New Roman" charset="0"/>
              </a:rPr>
              <a:t>Proposal</a:t>
            </a:r>
            <a:r>
              <a:rPr lang="zh-CN" altLang="en-US" sz="1800" dirty="0" smtClean="0">
                <a:latin typeface="Times New Roman" charset="0"/>
              </a:rPr>
              <a:t> </a:t>
            </a:r>
            <a:r>
              <a:rPr lang="en-US" altLang="zh-CN" sz="1800" dirty="0" smtClean="0">
                <a:latin typeface="Times New Roman" charset="0"/>
              </a:rPr>
              <a:t>Network</a:t>
            </a:r>
            <a:r>
              <a:rPr lang="zh-CN" altLang="en-US" sz="1800" dirty="0" smtClean="0">
                <a:latin typeface="Times New Roman" charset="0"/>
              </a:rPr>
              <a:t>）</a:t>
            </a:r>
          </a:p>
          <a:p>
            <a:pPr lvl="2"/>
            <a:r>
              <a:rPr lang="zh-CN" altLang="en-US" sz="1800" dirty="0" smtClean="0">
                <a:latin typeface="Times New Roman" charset="0"/>
              </a:rPr>
              <a:t>别名</a:t>
            </a:r>
            <a:r>
              <a:rPr lang="en-US" altLang="zh-CN" sz="1800" dirty="0" smtClean="0">
                <a:latin typeface="Times New Roman" charset="0"/>
              </a:rPr>
              <a:t>Faster</a:t>
            </a:r>
            <a:r>
              <a:rPr lang="zh-CN" altLang="en-US" sz="1800" dirty="0" smtClean="0">
                <a:latin typeface="Times New Roman" charset="0"/>
              </a:rPr>
              <a:t> </a:t>
            </a:r>
            <a:r>
              <a:rPr lang="en-US" altLang="zh-CN" sz="1800" dirty="0" smtClean="0">
                <a:latin typeface="Times New Roman" charset="0"/>
              </a:rPr>
              <a:t>R-CNN</a:t>
            </a:r>
            <a:endParaRPr lang="zh-CN" altLang="en-US" sz="1800" dirty="0" smtClean="0">
              <a:latin typeface="Times New Roman" charset="0"/>
            </a:endParaRPr>
          </a:p>
          <a:p>
            <a:pPr lvl="1"/>
            <a:r>
              <a:rPr lang="en-US" altLang="zh-CN" sz="1800" dirty="0" smtClean="0">
                <a:latin typeface="Times New Roman" charset="0"/>
              </a:rPr>
              <a:t>HED</a:t>
            </a:r>
            <a:r>
              <a:rPr lang="zh-CN" altLang="en-US" sz="1800" dirty="0" smtClean="0">
                <a:latin typeface="Times New Roman" charset="0"/>
              </a:rPr>
              <a:t>（</a:t>
            </a:r>
            <a:r>
              <a:rPr lang="en-US" altLang="zh-CN" sz="1800" dirty="0" smtClean="0">
                <a:latin typeface="Times New Roman" charset="0"/>
              </a:rPr>
              <a:t>Holistically-nested Edge Detection</a:t>
            </a:r>
            <a:r>
              <a:rPr lang="zh-CN" altLang="en-US" sz="1800" dirty="0" smtClean="0">
                <a:latin typeface="Times New Roman" charset="0"/>
              </a:rPr>
              <a:t>）</a:t>
            </a:r>
          </a:p>
          <a:p>
            <a:pPr lvl="2"/>
            <a:r>
              <a:rPr lang="zh-CN" altLang="en-US" sz="1800" dirty="0" smtClean="0">
                <a:latin typeface="Times New Roman" charset="0"/>
              </a:rPr>
              <a:t>物体分割</a:t>
            </a:r>
          </a:p>
          <a:p>
            <a:pPr lvl="1"/>
            <a:r>
              <a:rPr lang="en-US" altLang="zh-CN" sz="1800" b="1" u="sng" dirty="0" err="1" smtClean="0">
                <a:latin typeface="Times New Roman" charset="0"/>
              </a:rPr>
              <a:t>DenseBox</a:t>
            </a:r>
            <a:endParaRPr lang="en-US" altLang="zh-CN" sz="1800" b="1" u="sng" dirty="0" smtClean="0">
              <a:latin typeface="Times New Roman" charset="0"/>
            </a:endParaRPr>
          </a:p>
          <a:p>
            <a:pPr lvl="2"/>
            <a:r>
              <a:rPr lang="en-US" altLang="zh-CN" sz="1800" dirty="0" smtClean="0">
                <a:latin typeface="Times New Roman" charset="0"/>
              </a:rPr>
              <a:t>HED</a:t>
            </a:r>
            <a:r>
              <a:rPr lang="zh-CN" altLang="en-US" sz="1800" dirty="0" smtClean="0">
                <a:latin typeface="Times New Roman" charset="0"/>
              </a:rPr>
              <a:t>的改进版本</a:t>
            </a:r>
            <a:endParaRPr lang="zh-CN" altLang="en-US" sz="1800" dirty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686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9CE20-BBDA-E24D-83FD-321CE4D9073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150" y="3212976"/>
            <a:ext cx="3340100" cy="255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</a:t>
            </a:r>
            <a:r>
              <a:rPr lang="zh-CN" altLang="en-US" sz="3600" b="1" dirty="0" smtClean="0"/>
              <a:t>方案</a:t>
            </a:r>
            <a:r>
              <a:rPr lang="zh-CN" altLang="en-US" sz="3600" b="1" dirty="0"/>
              <a:t>：</a:t>
            </a:r>
            <a:r>
              <a:rPr lang="en-US" altLang="zh-CN" sz="3600" b="1" dirty="0">
                <a:solidFill>
                  <a:srgbClr val="1D0CF4"/>
                </a:solidFill>
              </a:rPr>
              <a:t> 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帧内识别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-RPN</a:t>
            </a:r>
            <a:endParaRPr lang="zh-CN" altLang="en-US" sz="3600" dirty="0"/>
          </a:p>
        </p:txBody>
      </p:sp>
      <p:sp>
        <p:nvSpPr>
          <p:cNvPr id="368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模型特点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全卷积神经网络的一种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基于</a:t>
            </a:r>
            <a:r>
              <a:rPr lang="en-US" altLang="zh-CN" sz="1800" dirty="0" smtClean="0">
                <a:latin typeface="Times New Roman" charset="0"/>
              </a:rPr>
              <a:t>Selective</a:t>
            </a:r>
            <a:r>
              <a:rPr lang="zh-CN" altLang="en-US" sz="1800" dirty="0" smtClean="0">
                <a:latin typeface="Times New Roman" charset="0"/>
              </a:rPr>
              <a:t> </a:t>
            </a:r>
            <a:r>
              <a:rPr lang="en-US" altLang="zh-CN" sz="1800" dirty="0" smtClean="0">
                <a:latin typeface="Times New Roman" charset="0"/>
              </a:rPr>
              <a:t>Search</a:t>
            </a:r>
            <a:r>
              <a:rPr lang="zh-CN" altLang="en-US" sz="1800" dirty="0" smtClean="0">
                <a:latin typeface="Times New Roman" charset="0"/>
              </a:rPr>
              <a:t>方法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可以端到端训练</a:t>
            </a:r>
          </a:p>
          <a:p>
            <a:endParaRPr lang="zh-CN" altLang="en-US" sz="2200" dirty="0" smtClean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不足之处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实测假正例严重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依赖锚点设置</a:t>
            </a:r>
            <a:endParaRPr lang="zh-CN" altLang="en-US" sz="1800" dirty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686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9CE20-BBDA-E24D-83FD-321CE4D9073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469108"/>
            <a:ext cx="4546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</a:t>
            </a:r>
            <a:r>
              <a:rPr lang="zh-CN" altLang="en-US" sz="3600" b="1" dirty="0" smtClean="0"/>
              <a:t>方案</a:t>
            </a:r>
            <a:r>
              <a:rPr lang="zh-CN" altLang="en-US" sz="3600" b="1" dirty="0"/>
              <a:t>：</a:t>
            </a:r>
            <a:r>
              <a:rPr lang="en-US" altLang="zh-CN" sz="3600" b="1" dirty="0">
                <a:solidFill>
                  <a:srgbClr val="1D0CF4"/>
                </a:solidFill>
              </a:rPr>
              <a:t> 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帧内识别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-HED</a:t>
            </a:r>
            <a:endParaRPr lang="zh-CN" altLang="en-US" sz="3600" dirty="0"/>
          </a:p>
        </p:txBody>
      </p:sp>
      <p:sp>
        <p:nvSpPr>
          <p:cNvPr id="368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模型特点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全卷积神经网络 </a:t>
            </a:r>
            <a:r>
              <a:rPr lang="en-US" altLang="zh-CN" sz="1800" dirty="0" smtClean="0">
                <a:latin typeface="Times New Roman" charset="0"/>
              </a:rPr>
              <a:t>+</a:t>
            </a:r>
            <a:r>
              <a:rPr lang="zh-CN" altLang="en-US" sz="1800" dirty="0" smtClean="0">
                <a:latin typeface="Times New Roman" charset="0"/>
              </a:rPr>
              <a:t> 深度监督网络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可以端到端训练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为学习框架，修改方便</a:t>
            </a:r>
          </a:p>
          <a:p>
            <a:endParaRPr lang="zh-CN" altLang="en-US" sz="2200" dirty="0" smtClean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不足之处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运行时间长</a:t>
            </a:r>
          </a:p>
          <a:p>
            <a:pPr lvl="2"/>
            <a:r>
              <a:rPr lang="zh-CN" altLang="en-US" sz="1800" dirty="0" smtClean="0">
                <a:latin typeface="Times New Roman" charset="0"/>
              </a:rPr>
              <a:t>使用了</a:t>
            </a:r>
            <a:r>
              <a:rPr lang="en-US" altLang="zh-CN" sz="1800" dirty="0" smtClean="0">
                <a:latin typeface="Times New Roman" charset="0"/>
              </a:rPr>
              <a:t>VGG</a:t>
            </a:r>
            <a:r>
              <a:rPr lang="zh-CN" altLang="en-US" sz="1800" dirty="0" smtClean="0">
                <a:latin typeface="Times New Roman" charset="0"/>
              </a:rPr>
              <a:t>模型初始化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无法处理重叠情况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686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9CE20-BBDA-E24D-83FD-321CE4D9073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708400" y="2471261"/>
            <a:ext cx="4978400" cy="2783840"/>
            <a:chOff x="0" y="0"/>
            <a:chExt cx="4978400" cy="2783840"/>
          </a:xfrm>
        </p:grpSpPr>
        <p:pic>
          <p:nvPicPr>
            <p:cNvPr id="9" name="Picture 8" descr="../../../../../Desktop/Screen%20Shot%202016-06-06%20at%2011.31.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90" y="0"/>
              <a:ext cx="4393565" cy="2225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 Box 51"/>
            <p:cNvSpPr txBox="1"/>
            <p:nvPr/>
          </p:nvSpPr>
          <p:spPr>
            <a:xfrm>
              <a:off x="0" y="2331720"/>
              <a:ext cx="4978400" cy="4521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88290" algn="ctr">
                <a:lnSpc>
                  <a:spcPts val="2000"/>
                </a:lnSpc>
                <a:spcBef>
                  <a:spcPts val="760"/>
                </a:spcBef>
                <a:spcAft>
                  <a:spcPts val="800"/>
                </a:spcAft>
              </a:pPr>
              <a:r>
                <a:rPr lang="zh-CN" sz="1050" kern="100">
                  <a:effectLst/>
                  <a:latin typeface="Arial" charset="0"/>
                  <a:ea typeface="宋体" charset="0"/>
                </a:rPr>
                <a:t>图 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4‑6	</a:t>
              </a:r>
              <a:r>
                <a:rPr lang="zh-CN" sz="1050" kern="100">
                  <a:effectLst/>
                  <a:latin typeface="Arial" charset="0"/>
                  <a:ea typeface="宋体" charset="0"/>
                </a:rPr>
                <a:t>卡片测试集输出结果示例</a:t>
              </a:r>
              <a:endParaRPr lang="en-US" sz="1050" kern="100">
                <a:effectLst/>
                <a:latin typeface="Arial" charset="0"/>
                <a:ea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9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研究进展</a:t>
            </a:r>
            <a:r>
              <a:rPr lang="zh-CN" altLang="en-US" sz="3600" b="1" dirty="0" smtClean="0"/>
              <a:t>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 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帧内识别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-HED</a:t>
            </a:r>
            <a:endParaRPr lang="zh-CN" altLang="en-US" sz="3600" dirty="0"/>
          </a:p>
        </p:txBody>
      </p:sp>
      <p:sp>
        <p:nvSpPr>
          <p:cNvPr id="368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如图，算法无法分离重叠的行人</a:t>
            </a:r>
            <a:endParaRPr lang="zh-CN" altLang="en-US" sz="1800" dirty="0" smtClean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686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9CE20-BBDA-E24D-83FD-321CE4D9073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75656" y="2348880"/>
            <a:ext cx="6612979" cy="3600400"/>
            <a:chOff x="0" y="0"/>
            <a:chExt cx="5324475" cy="2429510"/>
          </a:xfrm>
        </p:grpSpPr>
        <p:pic>
          <p:nvPicPr>
            <p:cNvPr id="12" name="Picture 11" descr="../../../../../Desktop/Screen%20Shot%202016-06-06%20at%2011.45.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24475" cy="2002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 Box 58"/>
            <p:cNvSpPr txBox="1"/>
            <p:nvPr/>
          </p:nvSpPr>
          <p:spPr>
            <a:xfrm>
              <a:off x="0" y="1977390"/>
              <a:ext cx="5324475" cy="4521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88290" algn="ctr">
                <a:lnSpc>
                  <a:spcPts val="2000"/>
                </a:lnSpc>
                <a:spcBef>
                  <a:spcPts val="760"/>
                </a:spcBef>
                <a:spcAft>
                  <a:spcPts val="800"/>
                </a:spcAft>
              </a:pPr>
              <a:r>
                <a:rPr lang="zh-CN" sz="1050" kern="100">
                  <a:effectLst/>
                  <a:latin typeface="Arial" charset="0"/>
                  <a:ea typeface="宋体" charset="0"/>
                </a:rPr>
                <a:t>图 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4‑8	HED</a:t>
              </a:r>
              <a:r>
                <a:rPr lang="zh-CN" sz="1050" kern="100">
                  <a:effectLst/>
                  <a:latin typeface="Arial" charset="0"/>
                  <a:ea typeface="宋体" charset="0"/>
                </a:rPr>
                <a:t>行人测试集输出结果示例</a:t>
              </a:r>
              <a:endParaRPr lang="en-US" sz="1050" kern="100">
                <a:effectLst/>
                <a:latin typeface="Arial" charset="0"/>
                <a:ea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58515" y="2877418"/>
            <a:ext cx="5328285" cy="2063750"/>
            <a:chOff x="0" y="0"/>
            <a:chExt cx="5328285" cy="20637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28285" cy="1555750"/>
            </a:xfrm>
            <a:prstGeom prst="rect">
              <a:avLst/>
            </a:prstGeom>
          </p:spPr>
        </p:pic>
        <p:sp>
          <p:nvSpPr>
            <p:cNvPr id="13" name="Text Box 28"/>
            <p:cNvSpPr txBox="1"/>
            <p:nvPr/>
          </p:nvSpPr>
          <p:spPr>
            <a:xfrm>
              <a:off x="0" y="1611630"/>
              <a:ext cx="5328285" cy="4521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88290" algn="ctr">
                <a:lnSpc>
                  <a:spcPts val="2000"/>
                </a:lnSpc>
                <a:spcBef>
                  <a:spcPts val="760"/>
                </a:spcBef>
                <a:spcAft>
                  <a:spcPts val="800"/>
                </a:spcAft>
              </a:pPr>
              <a:r>
                <a:rPr lang="zh-CN" sz="1050" kern="100">
                  <a:effectLst/>
                  <a:latin typeface="Arial" charset="0"/>
                  <a:ea typeface="宋体" charset="0"/>
                </a:rPr>
                <a:t>图 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4‑9	</a:t>
              </a:r>
              <a:r>
                <a:rPr lang="zh-CN" sz="1050" kern="100">
                  <a:effectLst/>
                  <a:latin typeface="Arial" charset="0"/>
                  <a:ea typeface="宋体" charset="0"/>
                </a:rPr>
                <a:t>稠密盒模型结构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[9]</a:t>
              </a:r>
            </a:p>
          </p:txBody>
        </p:sp>
      </p:grpSp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</a:t>
            </a:r>
            <a:r>
              <a:rPr lang="zh-CN" altLang="en-US" sz="3600" b="1" dirty="0" smtClean="0"/>
              <a:t>方案</a:t>
            </a:r>
            <a:r>
              <a:rPr lang="zh-CN" altLang="en-US" sz="3600" b="1" dirty="0"/>
              <a:t>：</a:t>
            </a:r>
            <a:r>
              <a:rPr lang="en-US" altLang="zh-CN" sz="3600" b="1" dirty="0">
                <a:solidFill>
                  <a:srgbClr val="1D0CF4"/>
                </a:solidFill>
              </a:rPr>
              <a:t> 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帧内识别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</a:t>
            </a:r>
            <a:r>
              <a:rPr lang="en-US" altLang="zh-CN" sz="3600" b="1" dirty="0" err="1" smtClean="0">
                <a:solidFill>
                  <a:srgbClr val="1D0CF4"/>
                </a:solidFill>
              </a:rPr>
              <a:t>DenseBox</a:t>
            </a:r>
            <a:endParaRPr lang="zh-CN" altLang="en-US" sz="3600" dirty="0"/>
          </a:p>
        </p:txBody>
      </p:sp>
      <p:sp>
        <p:nvSpPr>
          <p:cNvPr id="3686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525963"/>
          </a:xfrm>
        </p:spPr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模型特点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改进</a:t>
            </a:r>
            <a:r>
              <a:rPr lang="en-US" altLang="zh-CN" sz="1800" dirty="0" smtClean="0">
                <a:latin typeface="Times New Roman" charset="0"/>
              </a:rPr>
              <a:t>HED</a:t>
            </a:r>
            <a:r>
              <a:rPr lang="zh-CN" altLang="en-US" sz="1800" dirty="0" smtClean="0">
                <a:latin typeface="Times New Roman" charset="0"/>
              </a:rPr>
              <a:t>，各层级新增</a:t>
            </a:r>
            <a:r>
              <a:rPr lang="en-US" altLang="zh-CN" sz="1800" dirty="0" smtClean="0">
                <a:latin typeface="Times New Roman" charset="0"/>
              </a:rPr>
              <a:t>4</a:t>
            </a:r>
            <a:r>
              <a:rPr lang="zh-CN" altLang="en-US" sz="1800" dirty="0" smtClean="0">
                <a:latin typeface="Times New Roman" charset="0"/>
              </a:rPr>
              <a:t>通道输出分支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每个像素输出单独包围盒</a:t>
            </a:r>
          </a:p>
          <a:p>
            <a:r>
              <a:rPr lang="zh-CN" altLang="en-US" sz="2000" dirty="0" smtClean="0">
                <a:latin typeface="Times New Roman" charset="0"/>
              </a:rPr>
              <a:t>使用</a:t>
            </a:r>
            <a:r>
              <a:rPr lang="en-US" altLang="zh-CN" sz="2000" dirty="0" smtClean="0">
                <a:latin typeface="Times New Roman" charset="0"/>
              </a:rPr>
              <a:t>NMS</a:t>
            </a:r>
            <a:r>
              <a:rPr lang="zh-CN" altLang="en-US" sz="2000" dirty="0" smtClean="0">
                <a:latin typeface="Times New Roman" charset="0"/>
              </a:rPr>
              <a:t>算法后处理</a:t>
            </a:r>
          </a:p>
          <a:p>
            <a:endParaRPr lang="zh-CN" altLang="en-US" sz="2000" dirty="0" smtClean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不足之处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运行时间更长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笔者发现时间晚，来不及充分实验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686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9CE20-BBDA-E24D-83FD-321CE4D9073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8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研究进展</a:t>
            </a:r>
            <a:r>
              <a:rPr lang="zh-CN" altLang="en-US" sz="3600" b="1" dirty="0" smtClean="0"/>
              <a:t>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 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帧内识别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</a:t>
            </a:r>
            <a:r>
              <a:rPr lang="en-US" altLang="zh-CN" sz="3600" b="1" dirty="0" err="1" smtClean="0">
                <a:solidFill>
                  <a:srgbClr val="1D0CF4"/>
                </a:solidFill>
              </a:rPr>
              <a:t>DenseBox</a:t>
            </a:r>
            <a:endParaRPr lang="zh-CN" altLang="en-US" sz="3600" dirty="0"/>
          </a:p>
        </p:txBody>
      </p:sp>
      <p:sp>
        <p:nvSpPr>
          <p:cNvPr id="3686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525963"/>
          </a:xfrm>
        </p:spPr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如图，对重叠严重的行人能正常工作</a:t>
            </a:r>
            <a:endParaRPr lang="zh-CN" altLang="en-US" sz="1800" dirty="0" smtClean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686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E9CE20-BBDA-E24D-83FD-321CE4D9073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57" y="2164840"/>
            <a:ext cx="5328285" cy="39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/>
              <a:t>研究进展：</a:t>
            </a:r>
            <a:r>
              <a:rPr lang="en-US" altLang="zh-CN" sz="3600" b="1" dirty="0">
                <a:solidFill>
                  <a:srgbClr val="1D0CF4"/>
                </a:solidFill>
              </a:rPr>
              <a:t> 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帧内识别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模型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结构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45060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3B9619-0E1F-DA4D-A705-35BB6CEBA78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4506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7325"/>
            <a:ext cx="9144000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17888" y="-720725"/>
            <a:ext cx="2298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4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/>
              <a:t>主要内容</a:t>
            </a:r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研究背景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研究内容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研究方案</a:t>
            </a:r>
          </a:p>
          <a:p>
            <a:pPr eaLnBrk="1" hangingPunct="1"/>
            <a:r>
              <a:rPr lang="zh-CN" altLang="en-US" sz="2800" dirty="0"/>
              <a:t>研究进展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实验</a:t>
            </a:r>
            <a:r>
              <a:rPr lang="zh-CN" altLang="en-US" sz="2800" dirty="0" smtClean="0"/>
              <a:t>测试</a:t>
            </a:r>
          </a:p>
          <a:p>
            <a:pPr eaLnBrk="1" hangingPunct="1"/>
            <a:r>
              <a:rPr lang="zh-CN" altLang="en-US" sz="2800" dirty="0" smtClean="0"/>
              <a:t>改进方向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参考文献</a:t>
            </a:r>
            <a:endParaRPr lang="en-US" altLang="zh-CN" sz="2800" dirty="0"/>
          </a:p>
          <a:p>
            <a:pPr eaLnBrk="1" hangingPunct="1"/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731A256-4358-4681-A928-B2B1298CEF78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EDA Lab </a:t>
            </a:r>
            <a:r>
              <a:rPr lang="en-US" altLang="zh-CN" dirty="0" err="1"/>
              <a:t>Tsinghua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17413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F344B8-3493-394D-8E0B-C21FBFA1DC29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研究进展</a:t>
            </a:r>
            <a:r>
              <a:rPr lang="zh-CN" altLang="en-US" sz="3600" b="1" dirty="0" smtClean="0"/>
              <a:t>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 MOT-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离线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算法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4301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B6993F-2393-E14E-AA56-20CF9C9DDC5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4301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417638"/>
            <a:ext cx="7273925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/>
              <a:t>实验测试：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MOT-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离线算法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51204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319B8A-B427-A44C-AAF1-3FD6066011DB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1205" name="Picture 1"/>
          <p:cNvSpPr>
            <a:spLocks noChangeAspect="1"/>
          </p:cNvSpPr>
          <p:nvPr/>
        </p:nvSpPr>
        <p:spPr bwMode="auto">
          <a:xfrm>
            <a:off x="1514475" y="1281113"/>
            <a:ext cx="6105525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  <a:ea typeface="宋体" charset="0"/>
            </a:endParaRPr>
          </a:p>
        </p:txBody>
      </p:sp>
      <p:sp>
        <p:nvSpPr>
          <p:cNvPr id="5120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latin typeface="Times New Roman" charset="0"/>
              </a:rPr>
              <a:t>骤现物体无延迟</a:t>
            </a:r>
            <a:endParaRPr lang="zh-CN" altLang="en-US" sz="1800">
              <a:latin typeface="Times New Roman" charset="0"/>
            </a:endParaRPr>
          </a:p>
        </p:txBody>
      </p:sp>
      <p:sp>
        <p:nvSpPr>
          <p:cNvPr id="51207" name="Picture 5"/>
          <p:cNvSpPr>
            <a:spLocks noChangeAspect="1"/>
          </p:cNvSpPr>
          <p:nvPr/>
        </p:nvSpPr>
        <p:spPr bwMode="auto">
          <a:xfrm>
            <a:off x="3141663" y="1392238"/>
            <a:ext cx="5545137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endParaRPr lang="en-US" altLang="en-US"/>
          </a:p>
        </p:txBody>
      </p:sp>
      <p:pic>
        <p:nvPicPr>
          <p:cNvPr id="512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1568450"/>
            <a:ext cx="547211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/>
              <a:t>实验测试：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MOT-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离线算法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5325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974FBE-8063-CB4C-8C99-468565DD775F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3253" name="Picture 1"/>
          <p:cNvSpPr>
            <a:spLocks noChangeAspect="1"/>
          </p:cNvSpPr>
          <p:nvPr/>
        </p:nvSpPr>
        <p:spPr bwMode="auto">
          <a:xfrm>
            <a:off x="1524000" y="1281113"/>
            <a:ext cx="6105525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  <a:ea typeface="宋体" charset="0"/>
            </a:endParaRPr>
          </a:p>
        </p:txBody>
      </p:sp>
      <p:sp>
        <p:nvSpPr>
          <p:cNvPr id="5325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latin typeface="Times New Roman" charset="0"/>
              </a:rPr>
              <a:t>对内容变化鲁棒</a:t>
            </a:r>
          </a:p>
        </p:txBody>
      </p:sp>
      <p:sp>
        <p:nvSpPr>
          <p:cNvPr id="53255" name="Picture 2"/>
          <p:cNvSpPr>
            <a:spLocks noChangeAspect="1"/>
          </p:cNvSpPr>
          <p:nvPr/>
        </p:nvSpPr>
        <p:spPr bwMode="auto">
          <a:xfrm>
            <a:off x="3119438" y="1265238"/>
            <a:ext cx="5713412" cy="509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endParaRPr lang="en-US" altLang="en-US"/>
          </a:p>
        </p:txBody>
      </p:sp>
      <p:pic>
        <p:nvPicPr>
          <p:cNvPr id="5325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8" y="1330325"/>
            <a:ext cx="5567362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</a:t>
            </a:r>
            <a:r>
              <a:rPr lang="zh-CN" altLang="en-US" sz="3600" b="1" dirty="0" smtClean="0"/>
              <a:t>方案：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帧间追踪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深度回归网络</a:t>
            </a:r>
            <a:endParaRPr lang="zh-CN" altLang="en-US" sz="3600" dirty="0"/>
          </a:p>
        </p:txBody>
      </p:sp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里程碑算法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帧间追踪的高效神经网络算法</a:t>
            </a:r>
          </a:p>
          <a:p>
            <a:r>
              <a:rPr lang="zh-CN" altLang="en-US" sz="2000" dirty="0" smtClean="0">
                <a:latin typeface="Times New Roman" charset="0"/>
              </a:rPr>
              <a:t>单物体追踪任务上世界第一</a:t>
            </a:r>
          </a:p>
          <a:p>
            <a:r>
              <a:rPr lang="zh-CN" altLang="en-US" sz="2000" dirty="0" smtClean="0">
                <a:latin typeface="Times New Roman" charset="0"/>
              </a:rPr>
              <a:t>模型结构简单，运行速度快</a:t>
            </a:r>
            <a:endParaRPr lang="zh-CN" altLang="en-US" sz="2000" dirty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482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4FFA2C-8473-E146-A5B2-931F7B6CDBAA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07857" y="3270592"/>
            <a:ext cx="5328285" cy="2966720"/>
            <a:chOff x="0" y="0"/>
            <a:chExt cx="5328285" cy="29667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28285" cy="2449830"/>
            </a:xfrm>
            <a:prstGeom prst="rect">
              <a:avLst/>
            </a:prstGeom>
          </p:spPr>
        </p:pic>
        <p:sp>
          <p:nvSpPr>
            <p:cNvPr id="12" name="Text Box 78"/>
            <p:cNvSpPr txBox="1"/>
            <p:nvPr/>
          </p:nvSpPr>
          <p:spPr>
            <a:xfrm>
              <a:off x="0" y="2514600"/>
              <a:ext cx="5328285" cy="4521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88290" algn="ctr">
                <a:lnSpc>
                  <a:spcPts val="2000"/>
                </a:lnSpc>
                <a:spcBef>
                  <a:spcPts val="760"/>
                </a:spcBef>
                <a:spcAft>
                  <a:spcPts val="800"/>
                </a:spcAft>
              </a:pPr>
              <a:r>
                <a:rPr lang="zh-CN" sz="1050" kern="100">
                  <a:effectLst/>
                  <a:latin typeface="Arial" charset="0"/>
                  <a:ea typeface="宋体" charset="0"/>
                </a:rPr>
                <a:t>图 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4‑12	</a:t>
              </a:r>
              <a:r>
                <a:rPr lang="zh-CN" sz="1050" kern="100">
                  <a:effectLst/>
                  <a:latin typeface="Arial" charset="0"/>
                  <a:ea typeface="宋体" charset="0"/>
                </a:rPr>
                <a:t>深度回归网络模型结构图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[12]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932040" y="4308031"/>
            <a:ext cx="3003699" cy="2439745"/>
            <a:chOff x="0" y="38100"/>
            <a:chExt cx="1718310" cy="1248410"/>
          </a:xfrm>
          <a:extLst>
            <a:ext uri="{0CCBE362-F206-4b92-989A-16890622DB6E}">
              <ma14:wrappingTextBoxFlag xmlns:ma14="http://schemas.microsoft.com/office/mac/drawingml/2011/main"/>
            </a:ext>
          </a:extLst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"/>
              <a:ext cx="1574800" cy="774700"/>
            </a:xfrm>
            <a:prstGeom prst="rect">
              <a:avLst/>
            </a:prstGeom>
          </p:spPr>
        </p:pic>
        <p:sp>
          <p:nvSpPr>
            <p:cNvPr id="20" name="Text Box 93"/>
            <p:cNvSpPr txBox="1"/>
            <p:nvPr/>
          </p:nvSpPr>
          <p:spPr>
            <a:xfrm>
              <a:off x="0" y="834390"/>
              <a:ext cx="1718310" cy="4521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88290" algn="ctr">
                <a:lnSpc>
                  <a:spcPts val="2000"/>
                </a:lnSpc>
                <a:spcBef>
                  <a:spcPts val="760"/>
                </a:spcBef>
                <a:spcAft>
                  <a:spcPts val="800"/>
                </a:spcAft>
              </a:pPr>
              <a:r>
                <a:rPr lang="zh-CN" sz="1050" kern="100" dirty="0">
                  <a:effectLst/>
                  <a:latin typeface="Arial" charset="0"/>
                  <a:ea typeface="宋体" charset="0"/>
                </a:rPr>
                <a:t>图 </a:t>
              </a:r>
              <a:r>
                <a:rPr lang="en-US" sz="1050" kern="100" dirty="0">
                  <a:effectLst/>
                  <a:latin typeface="Arial" charset="0"/>
                  <a:ea typeface="宋体" charset="0"/>
                </a:rPr>
                <a:t>4‑15	</a:t>
              </a:r>
              <a:r>
                <a:rPr lang="zh-CN" sz="1050" kern="100" dirty="0">
                  <a:effectLst/>
                  <a:latin typeface="Arial" charset="0"/>
                  <a:ea typeface="宋体" charset="0"/>
                </a:rPr>
                <a:t>改进训练数据</a:t>
              </a:r>
              <a:endParaRPr lang="en-US" sz="1050" kern="100" dirty="0">
                <a:effectLst/>
                <a:latin typeface="Arial" charset="0"/>
                <a:ea typeface="宋体" charset="0"/>
              </a:endParaRPr>
            </a:p>
          </p:txBody>
        </p:sp>
      </p:grpSp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研究进展</a:t>
            </a:r>
            <a:r>
              <a:rPr lang="zh-CN" altLang="en-US" sz="3600" b="1" dirty="0" smtClean="0"/>
              <a:t>：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帧间追踪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深度回归网络</a:t>
            </a:r>
            <a:endParaRPr lang="zh-CN" altLang="en-US" sz="3600" dirty="0"/>
          </a:p>
        </p:txBody>
      </p:sp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普适帧间追踪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飞天椅子数据集</a:t>
            </a:r>
          </a:p>
          <a:p>
            <a:pPr lvl="1"/>
            <a:r>
              <a:rPr lang="zh-CN" altLang="en-US" sz="1800" dirty="0" smtClean="0">
                <a:latin typeface="Times New Roman" charset="0"/>
              </a:rPr>
              <a:t>数据增广</a:t>
            </a:r>
          </a:p>
          <a:p>
            <a:endParaRPr lang="zh-CN" altLang="en-US" sz="2200" dirty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具体任务针对训练</a:t>
            </a:r>
          </a:p>
          <a:p>
            <a:pPr lvl="1"/>
            <a:r>
              <a:rPr lang="en-US" altLang="zh-CN" sz="1800" dirty="0" smtClean="0">
                <a:latin typeface="Times New Roman" charset="0"/>
              </a:rPr>
              <a:t>MOT15</a:t>
            </a:r>
            <a:r>
              <a:rPr lang="zh-CN" altLang="en-US" sz="1800" dirty="0" smtClean="0">
                <a:latin typeface="Times New Roman" charset="0"/>
              </a:rPr>
              <a:t>行人数据集</a:t>
            </a:r>
            <a:endParaRPr lang="zh-CN" altLang="en-US" sz="1800" dirty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482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4FFA2C-8473-E146-A5B2-931F7B6CDBAA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0" y="1570831"/>
            <a:ext cx="3477895" cy="2292350"/>
            <a:chOff x="0" y="0"/>
            <a:chExt cx="3477895" cy="2292350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0"/>
              <a:ext cx="3477895" cy="1781175"/>
              <a:chOff x="0" y="0"/>
              <a:chExt cx="3477895" cy="1781175"/>
            </a:xfrm>
            <a:extLst>
              <a:ext uri="{0CCBE362-F206-4b92-989A-16890622DB6E}">
                <ma14:wrappingTextBoxFlag xmlns:ma14="http://schemas.microsoft.com/office/mac/drawingml/2011/main"/>
              </a:ext>
            </a:extLst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430"/>
                <a:ext cx="1670685" cy="168275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070" y="0"/>
                <a:ext cx="1774825" cy="1781175"/>
              </a:xfrm>
              <a:prstGeom prst="rect">
                <a:avLst/>
              </a:prstGeom>
            </p:spPr>
          </p:pic>
        </p:grpSp>
        <p:sp>
          <p:nvSpPr>
            <p:cNvPr id="15" name="Text Box 83"/>
            <p:cNvSpPr txBox="1"/>
            <p:nvPr/>
          </p:nvSpPr>
          <p:spPr>
            <a:xfrm>
              <a:off x="0" y="1840230"/>
              <a:ext cx="3477895" cy="4521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88290" algn="ctr">
                <a:lnSpc>
                  <a:spcPts val="2000"/>
                </a:lnSpc>
                <a:spcBef>
                  <a:spcPts val="760"/>
                </a:spcBef>
                <a:spcAft>
                  <a:spcPts val="800"/>
                </a:spcAft>
              </a:pPr>
              <a:r>
                <a:rPr lang="zh-CN" sz="1050" kern="100">
                  <a:effectLst/>
                  <a:latin typeface="Arial" charset="0"/>
                  <a:ea typeface="宋体" charset="0"/>
                </a:rPr>
                <a:t>图 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4‑13	</a:t>
              </a:r>
              <a:r>
                <a:rPr lang="zh-CN" sz="1050" kern="100">
                  <a:effectLst/>
                  <a:latin typeface="Arial" charset="0"/>
                  <a:ea typeface="宋体" charset="0"/>
                </a:rPr>
                <a:t>飞天椅子数据集示例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[13]</a:t>
              </a:r>
            </a:p>
          </p:txBody>
        </p:sp>
      </p:grpSp>
      <p:pic>
        <p:nvPicPr>
          <p:cNvPr id="21" name="Picture 2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5" y="4308031"/>
            <a:ext cx="2955213" cy="15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研究进展</a:t>
            </a:r>
            <a:r>
              <a:rPr lang="zh-CN" altLang="en-US" sz="3600" b="1" dirty="0" smtClean="0"/>
              <a:t>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 MOT-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在线实时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算法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4301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B6993F-2393-E14E-AA56-20CF9C9DDC5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10" name="Picture 9" descr="workflow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38" y="1417638"/>
            <a:ext cx="6559262" cy="49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2044031" cy="4756149"/>
          </a:xfrm>
        </p:spPr>
        <p:txBody>
          <a:bodyPr/>
          <a:lstStyle/>
          <a:p>
            <a:r>
              <a:rPr lang="zh-CN" altLang="en-US" sz="2000" smtClean="0">
                <a:latin typeface="Times New Roman" charset="0"/>
              </a:rPr>
              <a:t>本研究首创</a:t>
            </a:r>
            <a:endParaRPr lang="zh-CN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5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/>
              <a:t>实验测试</a:t>
            </a:r>
            <a:r>
              <a:rPr lang="zh-CN" altLang="en-US" sz="3600" b="1" dirty="0" smtClean="0"/>
              <a:t>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MOT-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运行时间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51204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319B8A-B427-A44C-AAF1-3FD6066011DB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1205" name="Picture 1"/>
          <p:cNvSpPr>
            <a:spLocks noChangeAspect="1"/>
          </p:cNvSpPr>
          <p:nvPr/>
        </p:nvSpPr>
        <p:spPr bwMode="auto">
          <a:xfrm>
            <a:off x="1514475" y="1281113"/>
            <a:ext cx="6105525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  <a:ea typeface="宋体" charset="0"/>
            </a:endParaRPr>
          </a:p>
        </p:txBody>
      </p:sp>
      <p:sp>
        <p:nvSpPr>
          <p:cNvPr id="51207" name="Picture 5"/>
          <p:cNvSpPr>
            <a:spLocks noChangeAspect="1"/>
          </p:cNvSpPr>
          <p:nvPr/>
        </p:nvSpPr>
        <p:spPr bwMode="auto">
          <a:xfrm>
            <a:off x="3141663" y="1392238"/>
            <a:ext cx="5545137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06348"/>
              </p:ext>
            </p:extLst>
          </p:nvPr>
        </p:nvGraphicFramePr>
        <p:xfrm>
          <a:off x="457201" y="1392239"/>
          <a:ext cx="8229599" cy="4941888"/>
        </p:xfrm>
        <a:graphic>
          <a:graphicData uri="http://schemas.openxmlformats.org/drawingml/2006/table">
            <a:tbl>
              <a:tblPr firstRow="1" firstCol="1" bandRow="1"/>
              <a:tblGrid>
                <a:gridCol w="3482018"/>
                <a:gridCol w="1490985"/>
                <a:gridCol w="1559642"/>
                <a:gridCol w="1696954"/>
              </a:tblGrid>
              <a:tr h="823648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charset="0"/>
                          <a:ea typeface="宋体" charset="0"/>
                        </a:rPr>
                        <a:t>Pipeline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640x480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1232x384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1920x1088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3648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HED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charset="0"/>
                          <a:ea typeface="宋体" charset="0"/>
                        </a:rPr>
                        <a:t>0.053899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0.078223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0.239522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3648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Times New Roman" charset="0"/>
                          <a:ea typeface="宋体" charset="0"/>
                        </a:rPr>
                        <a:t>稠密盒</a:t>
                      </a:r>
                      <a:endParaRPr lang="en-US" sz="20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charset="0"/>
                          <a:ea typeface="宋体" charset="0"/>
                        </a:rPr>
                        <a:t>0.493648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0.625253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4.112028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3648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Times New Roman" charset="0"/>
                          <a:ea typeface="宋体" charset="0"/>
                        </a:rPr>
                        <a:t>深度回归网络</a:t>
                      </a:r>
                      <a:endParaRPr lang="en-US" sz="20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0.025756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charset="0"/>
                          <a:ea typeface="宋体" charset="0"/>
                        </a:rPr>
                        <a:t>0.027359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0.105508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3648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Times New Roman" charset="0"/>
                          <a:ea typeface="宋体" charset="0"/>
                        </a:rPr>
                        <a:t>离线算法（稠密盒）</a:t>
                      </a:r>
                      <a:endParaRPr lang="en-US" sz="20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0.527820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0.650211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4.139440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3648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Times New Roman" charset="0"/>
                          <a:ea typeface="宋体" charset="0"/>
                        </a:rPr>
                        <a:t>在线实时算法（稠密盒）</a:t>
                      </a:r>
                      <a:endParaRPr lang="en-US" sz="20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0.124599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charset="0"/>
                          <a:ea typeface="宋体" charset="0"/>
                        </a:rPr>
                        <a:t>0.147591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charset="0"/>
                          <a:ea typeface="宋体" charset="0"/>
                        </a:rPr>
                        <a:t>0.911928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0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/>
              <a:t>实验测试</a:t>
            </a:r>
            <a:r>
              <a:rPr lang="zh-CN" altLang="en-US" sz="3600" b="1" dirty="0" smtClean="0"/>
              <a:t>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MOT15-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行人数据集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51204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319B8A-B427-A44C-AAF1-3FD6066011DB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1205" name="Picture 1"/>
          <p:cNvSpPr>
            <a:spLocks noChangeAspect="1"/>
          </p:cNvSpPr>
          <p:nvPr/>
        </p:nvSpPr>
        <p:spPr bwMode="auto">
          <a:xfrm>
            <a:off x="1514475" y="1281113"/>
            <a:ext cx="6105525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  <a:ea typeface="宋体" charset="0"/>
            </a:endParaRPr>
          </a:p>
        </p:txBody>
      </p:sp>
      <p:sp>
        <p:nvSpPr>
          <p:cNvPr id="51207" name="Picture 5"/>
          <p:cNvSpPr>
            <a:spLocks noChangeAspect="1"/>
          </p:cNvSpPr>
          <p:nvPr/>
        </p:nvSpPr>
        <p:spPr bwMode="auto">
          <a:xfrm>
            <a:off x="3141663" y="1392238"/>
            <a:ext cx="5545137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46549"/>
              </p:ext>
            </p:extLst>
          </p:nvPr>
        </p:nvGraphicFramePr>
        <p:xfrm>
          <a:off x="3244850" y="2800350"/>
          <a:ext cx="5441950" cy="3556000"/>
        </p:xfrm>
        <a:graphic>
          <a:graphicData uri="http://schemas.openxmlformats.org/drawingml/2006/table">
            <a:tbl>
              <a:tblPr firstRow="1" firstCol="1" bandRow="1"/>
              <a:tblGrid>
                <a:gridCol w="1040130"/>
                <a:gridCol w="1029970"/>
                <a:gridCol w="1022985"/>
                <a:gridCol w="1283970"/>
                <a:gridCol w="1064895"/>
              </a:tblGrid>
              <a:tr h="467840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Times New Roman" charset="0"/>
                          <a:ea typeface="宋体" charset="0"/>
                        </a:rPr>
                        <a:t>Sequence</a:t>
                      </a:r>
                      <a:endParaRPr lang="en-US" sz="120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Rcll Prcn FAR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GT MT PT ML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FP FN IDs FM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MOTA MOTP MOTAL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840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TUD-Campus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71.6 84.0 0.69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8 3 5 0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Times New Roman" charset="0"/>
                          <a:ea typeface="宋体" charset="0"/>
                        </a:rPr>
                        <a:t>49 102 11 14</a:t>
                      </a:r>
                      <a:endParaRPr lang="en-US" sz="120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54.9 67.1 57.6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840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ETH-Sunnyday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86.8 88.0 0.62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30 19 8 3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219 246 52 61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72.2 71.9 74.9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840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ETH-Pedcross2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62.4 53.4 4.07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133 35 67 31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3404 2355 252 225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4.0 72.5 8.0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840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ADL-Rundle-8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45.2 24.2 14.64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Times New Roman" charset="0"/>
                          <a:ea typeface="宋体" charset="0"/>
                        </a:rPr>
                        <a:t>28 1 25 2</a:t>
                      </a:r>
                      <a:endParaRPr lang="en-US" sz="120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9575 3720 376 656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-101.5 65.3 -96.0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840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Venice-2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32.6 15.2 21.70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26 2 13 11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13018 4813 208 360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-152.6 62.2 -149.7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7840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KITTI-17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65.6 26.6 8.51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9 0 9 0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Times New Roman" charset="0"/>
                          <a:ea typeface="宋体" charset="0"/>
                        </a:rPr>
                        <a:t>1234 235 44 36</a:t>
                      </a:r>
                      <a:endParaRPr lang="en-US" sz="1200" kern="10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Times New Roman" charset="0"/>
                          <a:ea typeface="宋体" charset="0"/>
                        </a:rPr>
                        <a:t>-121.5 66.4 -115.3</a:t>
                      </a:r>
                      <a:endParaRPr lang="en-US" sz="1200" kern="100" dirty="0">
                        <a:effectLst/>
                        <a:latin typeface="Times New Roman" charset="0"/>
                        <a:ea typeface="宋体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4" y="1528763"/>
            <a:ext cx="5328285" cy="1864360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39737" y="4293097"/>
            <a:ext cx="2684463" cy="1008112"/>
          </a:xfrm>
        </p:spPr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部分场景比基础算法有明显提高</a:t>
            </a:r>
            <a:endParaRPr lang="zh-CN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 dirty="0" smtClean="0"/>
              <a:t>改进方向</a:t>
            </a:r>
            <a:endParaRPr lang="zh-CN" altLang="en-US" b="1" dirty="0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 smtClean="0"/>
              <a:t>改进训练</a:t>
            </a:r>
            <a:r>
              <a:rPr lang="en-US" altLang="zh-CN" sz="2400" dirty="0" err="1" smtClean="0"/>
              <a:t>DenseBox</a:t>
            </a:r>
            <a:endParaRPr lang="zh-CN" altLang="en-US" sz="2400" dirty="0"/>
          </a:p>
          <a:p>
            <a:pPr lvl="1" eaLnBrk="1" hangingPunct="1"/>
            <a:r>
              <a:rPr lang="zh-CN" altLang="en-US" sz="2000" dirty="0" smtClean="0"/>
              <a:t>时间关系，训练过程比较粗糙</a:t>
            </a:r>
          </a:p>
          <a:p>
            <a:pPr lvl="1" eaLnBrk="1" hangingPunct="1"/>
            <a:r>
              <a:rPr lang="zh-CN" altLang="en-US" sz="2000" dirty="0" smtClean="0"/>
              <a:t>在更广泛的场景下有更好表现</a:t>
            </a:r>
          </a:p>
          <a:p>
            <a:pPr lvl="1" eaLnBrk="1" hangingPunct="1"/>
            <a:r>
              <a:rPr lang="zh-CN" altLang="en-US" sz="2000" dirty="0" smtClean="0"/>
              <a:t>如</a:t>
            </a:r>
            <a:r>
              <a:rPr lang="en-US" altLang="zh-CN" sz="2000" dirty="0" smtClean="0"/>
              <a:t>HED</a:t>
            </a:r>
            <a:r>
              <a:rPr lang="zh-CN" altLang="en-US" sz="2000" dirty="0" smtClean="0"/>
              <a:t>实验般改造结构，大幅提高运行速度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7C6E1F2-C674-4827-B7E8-54BAF534D4A0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</a:t>
            </a:r>
            <a:r>
              <a:rPr lang="en-US" altLang="zh-CN" dirty="0" err="1" smtClean="0"/>
              <a:t>Tsinghua</a:t>
            </a:r>
            <a:r>
              <a:rPr lang="en-US" altLang="zh-CN" dirty="0" smtClean="0"/>
              <a:t> University</a:t>
            </a:r>
            <a:endParaRPr lang="zh-CN" altLang="en-US" dirty="0"/>
          </a:p>
        </p:txBody>
      </p:sp>
      <p:sp>
        <p:nvSpPr>
          <p:cNvPr id="1946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748BDC-817C-EC45-B6FD-D62477289957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5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/>
              <a:t>参考文献</a:t>
            </a:r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1800" dirty="0" smtClean="0"/>
              <a:t>[1] A</a:t>
            </a:r>
            <a:r>
              <a:rPr lang="en-US" sz="1800" dirty="0"/>
              <a:t>. W. M. </a:t>
            </a:r>
            <a:r>
              <a:rPr lang="en-US" sz="1800" dirty="0" err="1"/>
              <a:t>Smeulders</a:t>
            </a:r>
            <a:r>
              <a:rPr lang="en-US" sz="1800" dirty="0"/>
              <a:t>, D. M. Chu, R. </a:t>
            </a:r>
            <a:r>
              <a:rPr lang="en-US" sz="1800" dirty="0" err="1"/>
              <a:t>Cucchiara</a:t>
            </a:r>
            <a:r>
              <a:rPr lang="en-US" sz="1800" dirty="0"/>
              <a:t>, S. </a:t>
            </a:r>
            <a:r>
              <a:rPr lang="en-US" sz="1800" dirty="0" err="1"/>
              <a:t>Calderara</a:t>
            </a:r>
            <a:r>
              <a:rPr lang="en-US" sz="1800" dirty="0"/>
              <a:t>, A. </a:t>
            </a:r>
            <a:r>
              <a:rPr lang="en-US" sz="1800" dirty="0" err="1"/>
              <a:t>Dehghan</a:t>
            </a:r>
            <a:r>
              <a:rPr lang="en-US" sz="1800" dirty="0"/>
              <a:t>, and M. Shah. Visual tracking: An experimental survey. TPMAI, 2014.</a:t>
            </a:r>
          </a:p>
          <a:p>
            <a:pPr marL="0" lvl="0" indent="0">
              <a:buNone/>
            </a:pPr>
            <a:r>
              <a:rPr lang="en-US" sz="1800" dirty="0" smtClean="0"/>
              <a:t>[2] </a:t>
            </a:r>
            <a:r>
              <a:rPr lang="en-US" sz="1800" dirty="0" err="1" smtClean="0"/>
              <a:t>Pizer</a:t>
            </a:r>
            <a:r>
              <a:rPr lang="en-US" sz="1800" dirty="0" smtClean="0"/>
              <a:t> </a:t>
            </a:r>
            <a:r>
              <a:rPr lang="en-US" sz="1800" dirty="0"/>
              <a:t>S M, </a:t>
            </a:r>
            <a:r>
              <a:rPr lang="en-US" sz="1800" dirty="0" err="1"/>
              <a:t>Amburn</a:t>
            </a:r>
            <a:r>
              <a:rPr lang="en-US" sz="1800" dirty="0"/>
              <a:t> E P, Austin J D, et al. Adaptive histogram equalization and its variations[J]. Computer vision, graphics, and image processing, 1987, 39(3): 355-368.</a:t>
            </a:r>
          </a:p>
          <a:p>
            <a:pPr marL="0" lvl="0" indent="0">
              <a:buNone/>
            </a:pPr>
            <a:r>
              <a:rPr lang="en-US" sz="1800" dirty="0" smtClean="0"/>
              <a:t>[3] </a:t>
            </a:r>
            <a:r>
              <a:rPr lang="en-US" sz="1800" dirty="0" err="1" smtClean="0"/>
              <a:t>Lubomir</a:t>
            </a:r>
            <a:r>
              <a:rPr lang="en-US" sz="1800" dirty="0" smtClean="0"/>
              <a:t> </a:t>
            </a:r>
            <a:r>
              <a:rPr lang="en-US" sz="1800" dirty="0" err="1"/>
              <a:t>Bourdev</a:t>
            </a:r>
            <a:r>
              <a:rPr lang="en-US" sz="1800" dirty="0"/>
              <a:t>, </a:t>
            </a:r>
            <a:r>
              <a:rPr lang="en-US" sz="1800" dirty="0" err="1"/>
              <a:t>Subhransu</a:t>
            </a:r>
            <a:r>
              <a:rPr lang="en-US" sz="1800" dirty="0"/>
              <a:t> </a:t>
            </a:r>
            <a:r>
              <a:rPr lang="en-US" sz="1800" dirty="0" err="1"/>
              <a:t>Maji</a:t>
            </a:r>
            <a:r>
              <a:rPr lang="en-US" sz="1800" dirty="0"/>
              <a:t>, Thomas </a:t>
            </a:r>
            <a:r>
              <a:rPr lang="en-US" sz="1800" dirty="0" err="1"/>
              <a:t>Brox</a:t>
            </a:r>
            <a:r>
              <a:rPr lang="en-US" sz="1800" dirty="0"/>
              <a:t>, </a:t>
            </a:r>
            <a:r>
              <a:rPr lang="en-US" sz="1800" dirty="0" err="1"/>
              <a:t>Jitendra</a:t>
            </a:r>
            <a:r>
              <a:rPr lang="en-US" sz="1800" dirty="0"/>
              <a:t> </a:t>
            </a:r>
            <a:r>
              <a:rPr lang="en-US" sz="1800" dirty="0" err="1"/>
              <a:t>Malik,Detecting</a:t>
            </a:r>
            <a:r>
              <a:rPr lang="en-US" sz="1800" dirty="0"/>
              <a:t> People Using Mutually Consistent </a:t>
            </a:r>
            <a:r>
              <a:rPr lang="en-US" sz="1800" dirty="0" err="1"/>
              <a:t>Poselet</a:t>
            </a:r>
            <a:r>
              <a:rPr lang="en-US" sz="1800" dirty="0"/>
              <a:t> Activations, ECCV 2010</a:t>
            </a:r>
          </a:p>
          <a:p>
            <a:pPr marL="0" lvl="0" indent="0">
              <a:buNone/>
            </a:pPr>
            <a:r>
              <a:rPr lang="en-HK" sz="1800" dirty="0" smtClean="0"/>
              <a:t>[4] Lin </a:t>
            </a:r>
            <a:r>
              <a:rPr lang="en-HK" sz="1800" dirty="0"/>
              <a:t>T Y, </a:t>
            </a:r>
            <a:r>
              <a:rPr lang="en-HK" sz="1800" dirty="0" err="1"/>
              <a:t>Maire</a:t>
            </a:r>
            <a:r>
              <a:rPr lang="en-HK" sz="1800" dirty="0"/>
              <a:t> M, </a:t>
            </a:r>
            <a:r>
              <a:rPr lang="en-HK" sz="1800" dirty="0" err="1"/>
              <a:t>Belongie</a:t>
            </a:r>
            <a:r>
              <a:rPr lang="en-HK" sz="1800" dirty="0"/>
              <a:t> S, et al. Microsoft coco: Common objects in context[M]//Computer Vision–ECCV 2014. Springer International Publishing, 2014: 740-755.</a:t>
            </a:r>
            <a:endParaRPr lang="en-US" sz="1800" dirty="0"/>
          </a:p>
          <a:p>
            <a:pPr marL="0" lvl="0" indent="0">
              <a:buNone/>
            </a:pPr>
            <a:r>
              <a:rPr lang="en-HK" sz="1800" dirty="0" smtClean="0"/>
              <a:t>[5] Gupta </a:t>
            </a:r>
            <a:r>
              <a:rPr lang="en-HK" sz="1800" dirty="0"/>
              <a:t>A, Ying L. Algorithms for finding maximum </a:t>
            </a:r>
            <a:r>
              <a:rPr lang="en-HK" sz="1800" dirty="0" err="1"/>
              <a:t>matchings</a:t>
            </a:r>
            <a:r>
              <a:rPr lang="en-HK" sz="1800" dirty="0"/>
              <a:t> in bipartite graphs[M]. IBM Thomas J. Watson Research Division, 1999.</a:t>
            </a:r>
            <a:endParaRPr lang="en-US" sz="1800" dirty="0"/>
          </a:p>
          <a:p>
            <a:pPr marL="0" lvl="0" indent="0">
              <a:buNone/>
            </a:pPr>
            <a:r>
              <a:rPr lang="en-HK" sz="1800" dirty="0" smtClean="0"/>
              <a:t>[6] Ren </a:t>
            </a:r>
            <a:r>
              <a:rPr lang="en-HK" sz="1800" dirty="0"/>
              <a:t>S, He K, </a:t>
            </a:r>
            <a:r>
              <a:rPr lang="en-HK" sz="1800" dirty="0" err="1"/>
              <a:t>Girshick</a:t>
            </a:r>
            <a:r>
              <a:rPr lang="en-HK" sz="1800" dirty="0"/>
              <a:t> R, et al. Faster R-CNN: Towards real-time object detection with region proposal networks[C]//Advances in Neural Information Processing Systems. 2015: 91-99</a:t>
            </a:r>
            <a:r>
              <a:rPr lang="en-HK" sz="1800" dirty="0" smtClean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C697F5D-427C-4525-BF14-BED0DFF0893D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EDA Lab </a:t>
            </a:r>
            <a:r>
              <a:rPr lang="en-US" altLang="zh-CN" dirty="0" err="1"/>
              <a:t>Tsinghua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59397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29CC0A-9227-D04B-8A74-A5DC2CDC33D7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/>
              <a:t>选题背景</a:t>
            </a:r>
            <a:endParaRPr lang="zh-CN" altLang="en-US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/>
              <a:t>计算机视觉四大难题</a:t>
            </a:r>
          </a:p>
          <a:p>
            <a:pPr lvl="1" eaLnBrk="1" hangingPunct="1"/>
            <a:r>
              <a:rPr lang="zh-CN" altLang="en-US" sz="1800"/>
              <a:t>物体检测、识别、分割、追踪</a:t>
            </a:r>
          </a:p>
          <a:p>
            <a:pPr lvl="1" eaLnBrk="1" hangingPunct="1"/>
            <a:endParaRPr lang="zh-CN" altLang="en-US" sz="1800"/>
          </a:p>
          <a:p>
            <a:pPr eaLnBrk="1" hangingPunct="1"/>
            <a:r>
              <a:rPr lang="zh-CN" altLang="en-US" sz="2400"/>
              <a:t>物体追踪商用价值大</a:t>
            </a:r>
          </a:p>
          <a:p>
            <a:pPr lvl="1" eaLnBrk="1" hangingPunct="1"/>
            <a:r>
              <a:rPr lang="zh-CN" altLang="en-US" sz="2000"/>
              <a:t>行人检测、智能驾驶</a:t>
            </a:r>
            <a:r>
              <a:rPr lang="en-US" altLang="zh-CN" sz="2000"/>
              <a:t>……</a:t>
            </a:r>
            <a:endParaRPr lang="zh-CN" altLang="en-US" sz="2000"/>
          </a:p>
          <a:p>
            <a:pPr lvl="1" eaLnBrk="1" hangingPunct="1"/>
            <a:r>
              <a:rPr lang="zh-CN" altLang="en-US" sz="2000"/>
              <a:t>安防领域</a:t>
            </a:r>
            <a:endParaRPr lang="en-US" altLang="zh-CN" sz="2000"/>
          </a:p>
          <a:p>
            <a:pPr eaLnBrk="1" hangingPunct="1"/>
            <a:endParaRPr lang="zh-CN" altLang="en-US" sz="2200"/>
          </a:p>
          <a:p>
            <a:pPr eaLnBrk="1" hangingPunct="1"/>
            <a:r>
              <a:rPr lang="zh-CN" altLang="en-US" sz="2400"/>
              <a:t>物体追踪仍有很大进步空间</a:t>
            </a:r>
          </a:p>
          <a:p>
            <a:pPr lvl="1" eaLnBrk="1" hangingPunct="1"/>
            <a:r>
              <a:rPr lang="zh-CN" altLang="en-US" sz="2000"/>
              <a:t>传统算法配合</a:t>
            </a:r>
            <a:r>
              <a:rPr lang="zh-CN" altLang="en-US" sz="2000" b="1" u="sng"/>
              <a:t>深度学习</a:t>
            </a:r>
            <a:endParaRPr lang="en-US" altLang="zh-CN" sz="2000" b="1" u="sng"/>
          </a:p>
          <a:p>
            <a:pPr lvl="1" eaLnBrk="1" hangingPunct="1"/>
            <a:r>
              <a:rPr lang="zh-CN" altLang="en-US" sz="2000"/>
              <a:t>绝大部分算法不能</a:t>
            </a:r>
            <a:r>
              <a:rPr lang="zh-CN" altLang="en-US" sz="2000" b="1" u="sng"/>
              <a:t>实时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7C6E1F2-C674-4827-B7E8-54BAF534D4A0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</a:t>
            </a:r>
            <a:r>
              <a:rPr lang="en-US" altLang="zh-CN" dirty="0" err="1" smtClean="0"/>
              <a:t>Tsinghua</a:t>
            </a:r>
            <a:r>
              <a:rPr lang="en-US" altLang="zh-CN" dirty="0" smtClean="0"/>
              <a:t> University</a:t>
            </a:r>
            <a:endParaRPr lang="zh-CN" altLang="en-US" dirty="0"/>
          </a:p>
        </p:txBody>
      </p:sp>
      <p:sp>
        <p:nvSpPr>
          <p:cNvPr id="1946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748BDC-817C-EC45-B6FD-D62477289957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2651125"/>
            <a:ext cx="4059237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/>
              <a:t>参考文献</a:t>
            </a:r>
          </a:p>
        </p:txBody>
      </p:sp>
      <p:sp>
        <p:nvSpPr>
          <p:cNvPr id="604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HK" sz="1800" dirty="0" smtClean="0"/>
              <a:t>[7] </a:t>
            </a:r>
            <a:r>
              <a:rPr lang="en-HK" sz="1800" dirty="0" err="1" smtClean="0"/>
              <a:t>Xie</a:t>
            </a:r>
            <a:r>
              <a:rPr lang="en-HK" sz="1800" dirty="0" smtClean="0"/>
              <a:t> </a:t>
            </a:r>
            <a:r>
              <a:rPr lang="en-HK" sz="1800" dirty="0"/>
              <a:t>S, </a:t>
            </a:r>
            <a:r>
              <a:rPr lang="en-HK" sz="1800" dirty="0" err="1"/>
              <a:t>Tu</a:t>
            </a:r>
            <a:r>
              <a:rPr lang="en-HK" sz="1800" dirty="0"/>
              <a:t> Z. Holistically-nested edge detection[C]//Proceedings of the IEEE International Conference on Computer Vision. 2015: 1395-1403.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 smtClean="0"/>
              <a:t>[8] Huang </a:t>
            </a:r>
            <a:r>
              <a:rPr lang="en-US" sz="1800" dirty="0"/>
              <a:t>L, Yang Y, Deng Y, et al. </a:t>
            </a:r>
            <a:r>
              <a:rPr lang="en-US" sz="1800" dirty="0" err="1"/>
              <a:t>DenseBox</a:t>
            </a:r>
            <a:r>
              <a:rPr lang="en-US" sz="1800" dirty="0"/>
              <a:t>: Unifying Landmark Localization with End to End Object Detection[J]. </a:t>
            </a:r>
            <a:r>
              <a:rPr lang="en-US" sz="1800" dirty="0" err="1"/>
              <a:t>arXiv</a:t>
            </a:r>
            <a:r>
              <a:rPr lang="en-US" sz="1800" dirty="0"/>
              <a:t> preprint arXiv:1509.04874, 2015.</a:t>
            </a:r>
          </a:p>
          <a:p>
            <a:pPr marL="0" lvl="0" indent="0">
              <a:buNone/>
            </a:pPr>
            <a:r>
              <a:rPr lang="en-US" sz="1800" dirty="0" smtClean="0"/>
              <a:t>[9] </a:t>
            </a:r>
            <a:r>
              <a:rPr lang="en-US" sz="1800" dirty="0" err="1" smtClean="0"/>
              <a:t>Abadi</a:t>
            </a:r>
            <a:r>
              <a:rPr lang="en-US" sz="1800" dirty="0" smtClean="0"/>
              <a:t> </a:t>
            </a:r>
            <a:r>
              <a:rPr lang="en-US" sz="1800" dirty="0"/>
              <a:t>M, Agarwal A, </a:t>
            </a:r>
            <a:r>
              <a:rPr lang="en-US" sz="1800" dirty="0" err="1"/>
              <a:t>Barham</a:t>
            </a:r>
            <a:r>
              <a:rPr lang="en-US" sz="1800" dirty="0"/>
              <a:t> P, et al. </a:t>
            </a:r>
            <a:r>
              <a:rPr lang="en-US" sz="1800" dirty="0" err="1"/>
              <a:t>TensorFlow</a:t>
            </a:r>
            <a:r>
              <a:rPr lang="en-US" sz="1800" dirty="0"/>
              <a:t>: Large-scale machine learning on heterogeneous systems, 2015[J]. Software available from </a:t>
            </a:r>
            <a:r>
              <a:rPr lang="en-US" sz="1800" dirty="0" err="1"/>
              <a:t>tensorflow</a:t>
            </a:r>
            <a:r>
              <a:rPr lang="en-US" sz="1800" dirty="0"/>
              <a:t>. org.</a:t>
            </a:r>
          </a:p>
          <a:p>
            <a:pPr marL="0" lvl="0" indent="0">
              <a:buNone/>
            </a:pPr>
            <a:r>
              <a:rPr lang="en-US" sz="1800" dirty="0" smtClean="0"/>
              <a:t>[10] </a:t>
            </a:r>
            <a:r>
              <a:rPr lang="en-US" sz="1800" dirty="0" err="1" smtClean="0"/>
              <a:t>Bewley</a:t>
            </a:r>
            <a:r>
              <a:rPr lang="en-US" sz="1800" dirty="0" smtClean="0"/>
              <a:t> </a:t>
            </a:r>
            <a:r>
              <a:rPr lang="en-US" sz="1800" dirty="0"/>
              <a:t>A, Ge Z, </a:t>
            </a:r>
            <a:r>
              <a:rPr lang="en-US" sz="1800" dirty="0" err="1"/>
              <a:t>Ott</a:t>
            </a:r>
            <a:r>
              <a:rPr lang="en-US" sz="1800" dirty="0"/>
              <a:t> L, et al. Simple Online and </a:t>
            </a:r>
            <a:r>
              <a:rPr lang="en-US" sz="1800" dirty="0" err="1"/>
              <a:t>Realtime</a:t>
            </a:r>
            <a:r>
              <a:rPr lang="en-US" sz="1800" dirty="0"/>
              <a:t> Tracking[J]. </a:t>
            </a:r>
            <a:r>
              <a:rPr lang="en-US" sz="1800" dirty="0" err="1"/>
              <a:t>arXiv</a:t>
            </a:r>
            <a:r>
              <a:rPr lang="en-US" sz="1800" dirty="0"/>
              <a:t> preprint arXiv:1602.00763, 2016.</a:t>
            </a:r>
          </a:p>
          <a:p>
            <a:pPr marL="0" lvl="0" indent="0">
              <a:buNone/>
            </a:pPr>
            <a:r>
              <a:rPr lang="en-US" sz="1800" dirty="0" smtClean="0"/>
              <a:t>[11] Held </a:t>
            </a:r>
            <a:r>
              <a:rPr lang="en-US" sz="1800" dirty="0"/>
              <a:t>D, </a:t>
            </a:r>
            <a:r>
              <a:rPr lang="en-US" sz="1800" dirty="0" err="1"/>
              <a:t>Thrun</a:t>
            </a:r>
            <a:r>
              <a:rPr lang="en-US" sz="1800" dirty="0"/>
              <a:t> S, </a:t>
            </a:r>
            <a:r>
              <a:rPr lang="en-US" sz="1800" dirty="0" err="1"/>
              <a:t>Savarese</a:t>
            </a:r>
            <a:r>
              <a:rPr lang="en-US" sz="1800" dirty="0"/>
              <a:t> S. Learning to Track at 100 FPS with Deep Regression Networks[J]. </a:t>
            </a:r>
            <a:r>
              <a:rPr lang="en-US" sz="1800" dirty="0" err="1"/>
              <a:t>arXiv</a:t>
            </a:r>
            <a:r>
              <a:rPr lang="en-US" sz="1800" dirty="0"/>
              <a:t> preprint arXiv:1604.01802, 2016.</a:t>
            </a:r>
          </a:p>
          <a:p>
            <a:pPr marL="0" lvl="0" indent="0">
              <a:buNone/>
            </a:pPr>
            <a:r>
              <a:rPr lang="en-US" sz="1800" dirty="0" smtClean="0"/>
              <a:t>[12] Fischer </a:t>
            </a:r>
            <a:r>
              <a:rPr lang="en-US" sz="1800" dirty="0"/>
              <a:t>P, </a:t>
            </a:r>
            <a:r>
              <a:rPr lang="en-US" sz="1800" dirty="0" err="1"/>
              <a:t>Dosovitskiy</a:t>
            </a:r>
            <a:r>
              <a:rPr lang="en-US" sz="1800" dirty="0"/>
              <a:t> A, </a:t>
            </a:r>
            <a:r>
              <a:rPr lang="en-US" sz="1800" dirty="0" err="1"/>
              <a:t>Ilg</a:t>
            </a:r>
            <a:r>
              <a:rPr lang="en-US" sz="1800" dirty="0"/>
              <a:t> E, et al. </a:t>
            </a:r>
            <a:r>
              <a:rPr lang="en-US" sz="1800" dirty="0" err="1"/>
              <a:t>Flownet</a:t>
            </a:r>
            <a:r>
              <a:rPr lang="en-US" sz="1800" dirty="0"/>
              <a:t>: Learning optical flow with convolutional networks[J]. </a:t>
            </a:r>
            <a:r>
              <a:rPr lang="en-US" sz="1800" dirty="0" err="1"/>
              <a:t>arXiv</a:t>
            </a:r>
            <a:r>
              <a:rPr lang="en-US" sz="1800" dirty="0"/>
              <a:t> preprint arXiv:1504.06852, 2015.</a:t>
            </a:r>
          </a:p>
          <a:p>
            <a:pPr marL="0" lvl="0" indent="0">
              <a:buNone/>
            </a:pPr>
            <a:r>
              <a:rPr lang="en-US" sz="1800" dirty="0" smtClean="0"/>
              <a:t>[13] Hare</a:t>
            </a:r>
            <a:r>
              <a:rPr lang="en-US" sz="1800" dirty="0"/>
              <a:t>, S., </a:t>
            </a:r>
            <a:r>
              <a:rPr lang="en-US" sz="1800" dirty="0" err="1"/>
              <a:t>Saffari</a:t>
            </a:r>
            <a:r>
              <a:rPr lang="en-US" sz="1800" dirty="0"/>
              <a:t>, A., </a:t>
            </a:r>
            <a:r>
              <a:rPr lang="en-US" sz="1800" dirty="0" err="1"/>
              <a:t>Torr</a:t>
            </a:r>
            <a:r>
              <a:rPr lang="en-US" sz="1800" dirty="0"/>
              <a:t>, P.H.: Struck: Structured output tracking with kernels. In: Computer Vision (ICCV), 2011 IEEE International Conference on, IEEE (2011) 263–270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C697F5D-427C-4525-BF14-BED0DFF0893D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EDA Lab </a:t>
            </a:r>
            <a:r>
              <a:rPr lang="en-US" altLang="zh-CN" dirty="0" err="1"/>
              <a:t>Tsinghua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6042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F2C994-AF25-4645-91A6-9708ED7AF57D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/>
              <a:t>参考文献</a:t>
            </a:r>
          </a:p>
        </p:txBody>
      </p:sp>
      <p:sp>
        <p:nvSpPr>
          <p:cNvPr id="604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1800" dirty="0" smtClean="0"/>
              <a:t>[14] Wang</a:t>
            </a:r>
            <a:r>
              <a:rPr lang="en-US" sz="1800" dirty="0"/>
              <a:t>, N., Shi, J., Yeung, D.Y., </a:t>
            </a:r>
            <a:r>
              <a:rPr lang="en-US" sz="1800" dirty="0" err="1"/>
              <a:t>Jia</a:t>
            </a:r>
            <a:r>
              <a:rPr lang="en-US" sz="1800" dirty="0"/>
              <a:t>, J.: Understanding and diagnosing visual tracking systems. </a:t>
            </a:r>
            <a:r>
              <a:rPr lang="en-US" sz="1800" dirty="0" err="1"/>
              <a:t>arXiv</a:t>
            </a:r>
            <a:r>
              <a:rPr lang="en-US" sz="1800" dirty="0"/>
              <a:t> preprint arXiv:1504.06055 (2015)</a:t>
            </a:r>
          </a:p>
          <a:p>
            <a:pPr marL="0" lvl="0" indent="0">
              <a:buNone/>
            </a:pPr>
            <a:r>
              <a:rPr lang="en-US" sz="1800" dirty="0" smtClean="0"/>
              <a:t>[15] </a:t>
            </a:r>
            <a:r>
              <a:rPr lang="en-US" sz="1800" dirty="0" err="1" smtClean="0"/>
              <a:t>Kalal</a:t>
            </a:r>
            <a:r>
              <a:rPr lang="en-US" sz="1800" dirty="0"/>
              <a:t>, Z., </a:t>
            </a:r>
            <a:r>
              <a:rPr lang="en-US" sz="1800" dirty="0" err="1"/>
              <a:t>Mikolajczyk</a:t>
            </a:r>
            <a:r>
              <a:rPr lang="en-US" sz="1800" dirty="0"/>
              <a:t>, K., </a:t>
            </a:r>
            <a:r>
              <a:rPr lang="en-US" sz="1800" dirty="0" err="1"/>
              <a:t>Matas</a:t>
            </a:r>
            <a:r>
              <a:rPr lang="en-US" sz="1800" dirty="0"/>
              <a:t>, J.: Tracking-learning-detection. Pattern Anal- </a:t>
            </a:r>
            <a:r>
              <a:rPr lang="en-US" sz="1800" dirty="0" err="1"/>
              <a:t>ysis</a:t>
            </a:r>
            <a:r>
              <a:rPr lang="en-US" sz="1800" dirty="0"/>
              <a:t> and Machine Intelligence, IEEE Transactions on 34(7) (2012) 1409–1422</a:t>
            </a:r>
          </a:p>
          <a:p>
            <a:pPr marL="0" lvl="0" indent="0">
              <a:buNone/>
            </a:pPr>
            <a:r>
              <a:rPr lang="en-US" sz="1800" dirty="0" smtClean="0"/>
              <a:t>[16] Nam</a:t>
            </a:r>
            <a:r>
              <a:rPr lang="en-US" sz="1800" dirty="0"/>
              <a:t>, H., Han, B.: Learning multi-domain convolutional neural networks for visual tracking. </a:t>
            </a:r>
            <a:r>
              <a:rPr lang="en-US" sz="1800" dirty="0" err="1"/>
              <a:t>arXiv</a:t>
            </a:r>
            <a:r>
              <a:rPr lang="en-US" sz="1800" dirty="0"/>
              <a:t> preprint arXiv:1510.07945 (2015)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C697F5D-427C-4525-BF14-BED0DFF0893D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EDA Lab </a:t>
            </a:r>
            <a:r>
              <a:rPr lang="en-US" altLang="zh-CN" dirty="0" err="1"/>
              <a:t>Tsinghua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6042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F2C994-AF25-4645-91A6-9708ED7AF57D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8000" dirty="0" smtClean="0">
                <a:latin typeface="+mj-ea"/>
                <a:ea typeface="+mj-ea"/>
              </a:rPr>
              <a:t>谢谢</a:t>
            </a:r>
            <a:endParaRPr lang="en-US" altLang="zh-CN" sz="8000" dirty="0" smtClean="0">
              <a:latin typeface="+mj-ea"/>
              <a:ea typeface="+mj-ea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en-US" altLang="zh-CN" sz="8000" dirty="0" smtClean="0">
                <a:latin typeface="Comic Sans MS" pitchFamily="66" charset="0"/>
              </a:rPr>
              <a:t>Q &amp; A</a:t>
            </a:r>
            <a:endParaRPr lang="zh-CN" altLang="en-US" sz="8000" dirty="0" smtClean="0">
              <a:latin typeface="Comic Sans MS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E808C-04BD-49BD-8A85-4CE9AB820001}" type="datetime1">
              <a:rPr lang="zh-CN" altLang="en-US"/>
              <a:pPr>
                <a:defRPr/>
              </a:pPr>
              <a:t>16/6/13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EDA Lab Tsinghua University</a:t>
            </a:r>
            <a:endParaRPr lang="zh-CN" altLang="en-US"/>
          </a:p>
        </p:txBody>
      </p:sp>
      <p:sp>
        <p:nvSpPr>
          <p:cNvPr id="61444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D59ADB-411A-1844-819B-7B2135E791B9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600" b="1"/>
              <a:t>研究内容：</a:t>
            </a:r>
            <a:r>
              <a:rPr lang="zh-CN" altLang="en-US" sz="3600" b="1">
                <a:solidFill>
                  <a:srgbClr val="1D0CF4"/>
                </a:solidFill>
              </a:rPr>
              <a:t>基于深度学习的多物体追踪</a:t>
            </a:r>
            <a:endParaRPr lang="zh-CN" altLang="en-US" b="1">
              <a:solidFill>
                <a:srgbClr val="1D0CF4"/>
              </a:solidFill>
            </a:endParaRPr>
          </a:p>
        </p:txBody>
      </p:sp>
      <p:sp>
        <p:nvSpPr>
          <p:cNvPr id="204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latin typeface="Times New Roman" charset="0"/>
              </a:rPr>
              <a:t>问题</a:t>
            </a:r>
            <a:r>
              <a:rPr lang="en-US" altLang="zh-CN" sz="2800" dirty="0" smtClean="0">
                <a:latin typeface="Times New Roman" charset="0"/>
              </a:rPr>
              <a:t>1</a:t>
            </a:r>
            <a:endParaRPr lang="zh-CN" altLang="en-US" sz="2000" dirty="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 smtClean="0">
                <a:latin typeface="Times New Roman" charset="0"/>
              </a:rPr>
              <a:t>单物体追踪：给定视频以及第一帧中所要追踪物体的包围盒，给出随后每一帧中对应物体的包围盒。</a:t>
            </a:r>
            <a:endParaRPr lang="zh-CN" altLang="en-US" sz="2000" dirty="0">
              <a:latin typeface="Times New Roman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dirty="0" smtClean="0">
              <a:latin typeface="Times New Roman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dirty="0" smtClean="0">
              <a:latin typeface="Times New Roman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latin typeface="Times New Roman" charset="0"/>
              </a:rPr>
              <a:t>问题</a:t>
            </a:r>
            <a:r>
              <a:rPr lang="en-US" altLang="zh-CN" sz="2800" b="1" dirty="0">
                <a:latin typeface="Times New Roman" charset="0"/>
              </a:rPr>
              <a:t>2</a:t>
            </a:r>
            <a:endParaRPr lang="zh-CN" altLang="en-US" sz="2000" b="1" dirty="0" smtClean="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b="1" dirty="0" smtClean="0">
                <a:latin typeface="Times New Roman" charset="0"/>
              </a:rPr>
              <a:t>多物体追踪</a:t>
            </a:r>
            <a:r>
              <a:rPr lang="zh-CN" altLang="en-US" sz="2000" dirty="0" smtClean="0">
                <a:latin typeface="Times New Roman" charset="0"/>
              </a:rPr>
              <a:t>：预先定义所要追踪的物体类型集合（如行人），给定视频，给出每一帧中所有要追踪物体的包围盒。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 smtClean="0">
                <a:latin typeface="Times New Roman" charset="0"/>
              </a:rPr>
              <a:t>本研究重点内容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dirty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84C74A3-A68B-49E1-B6B8-5F2E7B11D1CC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EDA Lab </a:t>
            </a:r>
            <a:r>
              <a:rPr lang="en-US" altLang="zh-CN" dirty="0" err="1"/>
              <a:t>Tsinghua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20485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E3E63D-30A7-1049-AB09-E74DAE4FE98E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600" b="1"/>
              <a:t>研究内容：</a:t>
            </a:r>
            <a:r>
              <a:rPr lang="zh-CN" altLang="en-US" sz="3600" b="1">
                <a:solidFill>
                  <a:srgbClr val="1D0CF4"/>
                </a:solidFill>
              </a:rPr>
              <a:t>基于深度学习的多物体追踪</a:t>
            </a:r>
            <a:endParaRPr lang="zh-CN" altLang="en-US" b="1">
              <a:solidFill>
                <a:srgbClr val="1D0CF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3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624013"/>
                <a:ext cx="8362950" cy="4525962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400" dirty="0">
                    <a:latin typeface="Times New Roman" charset="0"/>
                  </a:rPr>
                  <a:t>优化</a:t>
                </a:r>
                <a:r>
                  <a:rPr lang="zh-CN" altLang="en-US" sz="2400" dirty="0" smtClean="0">
                    <a:latin typeface="Times New Roman" charset="0"/>
                  </a:rPr>
                  <a:t>目标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zh-CN" sz="2000" dirty="0" smtClean="0">
                    <a:latin typeface="Times New Roman" charset="0"/>
                  </a:rPr>
                  <a:t>MOTA </a:t>
                </a:r>
                <a:r>
                  <a:rPr lang="en-US" altLang="zh-CN" sz="2000" dirty="0" smtClean="0">
                    <a:latin typeface="Times New Roman" charset="0"/>
                  </a:rPr>
                  <a:t>(Multiple Object Tracking Accuracy</a:t>
                </a:r>
                <a:r>
                  <a:rPr lang="en-US" altLang="zh-CN" sz="2000" dirty="0" smtClean="0">
                    <a:latin typeface="Times New Roman" charset="0"/>
                  </a:rPr>
                  <a:t>)</a:t>
                </a:r>
                <a:endParaRPr lang="en-US" altLang="zh-CN" sz="2600" dirty="0">
                  <a:latin typeface="Times New Roman" charset="0"/>
                </a:endParaRPr>
              </a:p>
              <a:p>
                <a:pPr lvl="2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𝑀𝑂𝑇𝐴</m:t>
                    </m:r>
                    <m:r>
                      <a:rPr lang="en-US" sz="3200" i="1">
                        <a:latin typeface="Cambria Math" charset="0"/>
                      </a:rPr>
                      <m:t>=1−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</a:rPr>
                          <m:t>𝐼𝐷𝑆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>
                    <a:effectLst/>
                  </a:rPr>
                  <a:t> </a:t>
                </a:r>
                <a:endParaRPr lang="zh-CN" altLang="en-US" sz="3200" dirty="0" smtClean="0">
                  <a:effectLst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表示第</a:t>
                </a: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帧图像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FN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表示假负例物体数量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FP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表示假正例物体数量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IDSW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表示第</a:t>
                </a: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t-1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帧中正确，第</a:t>
                </a: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帧中却错误的物体</a:t>
                </a: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id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数量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GT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表示第</a:t>
                </a:r>
                <a:r>
                  <a:rPr lang="en-US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lang="zh-CN" altLang="en-US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帧标注值中物体数量</a:t>
                </a:r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2530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624013"/>
                <a:ext cx="8362950" cy="4525962"/>
              </a:xfrm>
              <a:blipFill rotWithShape="0">
                <a:blip r:embed="rId3"/>
                <a:stretch>
                  <a:fillRect l="-948" t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84C74A3-A68B-49E1-B6B8-5F2E7B11D1CC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EDA Lab </a:t>
            </a:r>
            <a:r>
              <a:rPr lang="en-US" altLang="zh-CN" dirty="0" err="1"/>
              <a:t>Tsinghua</a:t>
            </a:r>
            <a:r>
              <a:rPr lang="en-US" altLang="zh-CN" dirty="0"/>
              <a:t> University</a:t>
            </a:r>
            <a:endParaRPr lang="zh-CN" altLang="en-US" dirty="0"/>
          </a:p>
        </p:txBody>
      </p:sp>
      <p:sp>
        <p:nvSpPr>
          <p:cNvPr id="22533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FF9818-4732-8D4C-8E62-903F1A68D85E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/>
              <a:t>研究方案</a:t>
            </a:r>
            <a:r>
              <a:rPr lang="zh-CN" altLang="en-US" sz="3600" b="1" dirty="0" smtClean="0"/>
              <a:t>：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单物体追踪（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SOT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）</a:t>
            </a:r>
            <a:endParaRPr lang="zh-CN" altLang="en-US" sz="3600" dirty="0"/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使用</a:t>
            </a:r>
            <a:r>
              <a:rPr lang="zh-CN" altLang="en-US" sz="2000" b="1" u="sng" dirty="0">
                <a:solidFill>
                  <a:srgbClr val="FF0000"/>
                </a:solidFill>
                <a:latin typeface="Times New Roman" charset="0"/>
              </a:rPr>
              <a:t>蒙特卡洛粒子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Times New Roman" charset="0"/>
              </a:rPr>
              <a:t>滤波</a:t>
            </a:r>
            <a:endParaRPr lang="zh-CN" altLang="en-US" sz="2000" b="1" u="sng" dirty="0" smtClean="0">
              <a:latin typeface="Times New Roman" charset="0"/>
            </a:endParaRPr>
          </a:p>
          <a:p>
            <a:pPr lvl="1"/>
            <a:r>
              <a:rPr lang="zh-CN" altLang="en-US" sz="1600" dirty="0" smtClean="0">
                <a:latin typeface="Times New Roman" charset="0"/>
              </a:rPr>
              <a:t>粒子即</a:t>
            </a:r>
            <a:r>
              <a:rPr lang="zh-CN" altLang="en-US" sz="1600" b="1" u="sng" dirty="0" smtClean="0">
                <a:latin typeface="Times New Roman" charset="0"/>
              </a:rPr>
              <a:t>包围盒</a:t>
            </a:r>
            <a:endParaRPr lang="zh-CN" altLang="en-US" sz="1600" b="1" u="sng" dirty="0" smtClean="0">
              <a:latin typeface="Times New Roman" charset="0"/>
            </a:endParaRPr>
          </a:p>
          <a:p>
            <a:endParaRPr lang="zh-CN" altLang="en-US" sz="2000" dirty="0" smtClean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算法流程</a:t>
            </a:r>
            <a:endParaRPr lang="zh-CN" altLang="en-US" sz="2000" dirty="0">
              <a:latin typeface="Times New Roman" charset="0"/>
            </a:endParaRPr>
          </a:p>
          <a:p>
            <a:pPr lvl="1"/>
            <a:r>
              <a:rPr lang="zh-CN" altLang="en-US" sz="1600" dirty="0" smtClean="0">
                <a:latin typeface="Times New Roman" charset="0"/>
              </a:rPr>
              <a:t>初始化</a:t>
            </a:r>
            <a:endParaRPr lang="zh-CN" altLang="en-US" sz="1600" dirty="0">
              <a:latin typeface="Times New Roman" charset="0"/>
            </a:endParaRPr>
          </a:p>
          <a:p>
            <a:pPr lvl="1"/>
            <a:r>
              <a:rPr lang="zh-CN" altLang="en-US" sz="1600" dirty="0" smtClean="0">
                <a:latin typeface="Times New Roman" charset="0"/>
              </a:rPr>
              <a:t>粒子评分（</a:t>
            </a:r>
            <a:r>
              <a:rPr lang="zh-CN" altLang="en-US" sz="1600" b="1" u="sng" dirty="0" smtClean="0">
                <a:latin typeface="Times New Roman" charset="0"/>
              </a:rPr>
              <a:t>可扩展</a:t>
            </a:r>
            <a:r>
              <a:rPr lang="zh-CN" altLang="en-US" sz="1600" dirty="0" smtClean="0">
                <a:latin typeface="Times New Roman" charset="0"/>
              </a:rPr>
              <a:t>）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重采样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向下传播</a:t>
            </a:r>
            <a:endParaRPr lang="zh-CN" altLang="en-US" sz="1600" dirty="0" smtClean="0">
              <a:latin typeface="Times New Roman" charset="0"/>
            </a:endParaRPr>
          </a:p>
          <a:p>
            <a:pPr lvl="1"/>
            <a:endParaRPr lang="zh-CN" altLang="en-US" sz="1600" dirty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结果输出</a:t>
            </a:r>
            <a:endParaRPr lang="zh-CN" altLang="en-US" sz="2000" dirty="0" smtClean="0">
              <a:latin typeface="Times New Roman" charset="0"/>
            </a:endParaRPr>
          </a:p>
          <a:p>
            <a:pPr lvl="1"/>
            <a:r>
              <a:rPr lang="zh-CN" altLang="en-US" sz="1600" dirty="0" smtClean="0">
                <a:latin typeface="Times New Roman" charset="0"/>
              </a:rPr>
              <a:t>取</a:t>
            </a:r>
            <a:r>
              <a:rPr lang="zh-CN" altLang="en-US" sz="1600" b="1" u="sng" dirty="0" smtClean="0">
                <a:solidFill>
                  <a:srgbClr val="FF0000"/>
                </a:solidFill>
                <a:latin typeface="Times New Roman" charset="0"/>
              </a:rPr>
              <a:t>最大评分</a:t>
            </a:r>
            <a:r>
              <a:rPr lang="zh-CN" altLang="en-US" sz="1600" dirty="0" smtClean="0">
                <a:latin typeface="Times New Roman" charset="0"/>
              </a:rPr>
              <a:t>粒子</a:t>
            </a:r>
            <a:endParaRPr lang="zh-CN" altLang="en-US" sz="1600" dirty="0">
              <a:latin typeface="Times New Roman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2458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502CF8-2C7D-CB46-B289-7CE7A5D89464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56" y="1556792"/>
            <a:ext cx="5305425" cy="381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/>
              <a:t>实验测试：</a:t>
            </a:r>
            <a:r>
              <a:rPr lang="en-US" altLang="zh-CN" sz="3600" b="1">
                <a:solidFill>
                  <a:srgbClr val="1D0CF4"/>
                </a:solidFill>
              </a:rPr>
              <a:t>SOT</a:t>
            </a:r>
            <a:endParaRPr lang="zh-CN" altLang="en-US" sz="360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28676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998F54-5BA7-8C4F-975C-3919700CFCBC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8677" name="Picture 2"/>
          <p:cNvSpPr>
            <a:spLocks noChangeAspect="1"/>
          </p:cNvSpPr>
          <p:nvPr/>
        </p:nvSpPr>
        <p:spPr bwMode="auto">
          <a:xfrm>
            <a:off x="4067175" y="1417638"/>
            <a:ext cx="443865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  <a:ea typeface="宋体" charset="0"/>
            </a:endParaRPr>
          </a:p>
        </p:txBody>
      </p:sp>
      <p:sp>
        <p:nvSpPr>
          <p:cNvPr id="2867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Times New Roman" charset="0"/>
              </a:rPr>
              <a:t>已经实现蒙特卡洛粒子滤波方法</a:t>
            </a:r>
            <a:r>
              <a:rPr lang="zh-CN" altLang="en-US" sz="2000" dirty="0" smtClean="0">
                <a:latin typeface="Times New Roman" charset="0"/>
              </a:rPr>
              <a:t>，</a:t>
            </a:r>
            <a:r>
              <a:rPr lang="zh-CN" altLang="en-US" sz="2000" dirty="0" smtClean="0">
                <a:latin typeface="Times New Roman" charset="0"/>
              </a:rPr>
              <a:t>在</a:t>
            </a:r>
            <a:r>
              <a:rPr lang="en-US" altLang="zh-CN" sz="2000" dirty="0" smtClean="0">
                <a:latin typeface="Times New Roman" charset="0"/>
              </a:rPr>
              <a:t>ALOV</a:t>
            </a:r>
            <a:r>
              <a:rPr lang="zh-CN" altLang="en-US" sz="2000" dirty="0" smtClean="0">
                <a:latin typeface="Times New Roman" charset="0"/>
              </a:rPr>
              <a:t>数据集上定性</a:t>
            </a:r>
            <a:r>
              <a:rPr lang="zh-CN" altLang="en-US" sz="2000" dirty="0" smtClean="0">
                <a:latin typeface="Times New Roman" charset="0"/>
              </a:rPr>
              <a:t>测试</a:t>
            </a:r>
            <a:endParaRPr lang="zh-CN" altLang="en-US" sz="2000" dirty="0">
              <a:latin typeface="Times New Roman" charset="0"/>
            </a:endParaRPr>
          </a:p>
        </p:txBody>
      </p:sp>
      <p:pic>
        <p:nvPicPr>
          <p:cNvPr id="286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89150"/>
            <a:ext cx="2873375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046288"/>
            <a:ext cx="3838575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 smtClean="0"/>
              <a:t>研究</a:t>
            </a:r>
            <a:r>
              <a:rPr lang="zh-CN" altLang="en-US" sz="3600" b="1" dirty="0" smtClean="0"/>
              <a:t>方案</a:t>
            </a:r>
            <a:r>
              <a:rPr lang="zh-CN" altLang="en-US" sz="3600" b="1" dirty="0" smtClean="0"/>
              <a:t>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SOT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扩展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MOT</a:t>
            </a:r>
            <a:endParaRPr lang="zh-CN" altLang="en-US" sz="3600" dirty="0"/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70784" cy="4525963"/>
          </a:xfrm>
        </p:spPr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算法变动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从取</a:t>
            </a:r>
            <a:r>
              <a:rPr lang="zh-CN" altLang="en-US" sz="1600" b="1" u="sng" dirty="0" smtClean="0">
                <a:latin typeface="Times New Roman" charset="0"/>
              </a:rPr>
              <a:t>评分最大值</a:t>
            </a:r>
            <a:r>
              <a:rPr lang="zh-CN" altLang="en-US" sz="1600" dirty="0" smtClean="0">
                <a:latin typeface="Times New Roman" charset="0"/>
              </a:rPr>
              <a:t>粒子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到取</a:t>
            </a:r>
            <a:r>
              <a:rPr lang="zh-CN" altLang="en-US" sz="1600" b="1" u="sng" dirty="0" smtClean="0">
                <a:solidFill>
                  <a:srgbClr val="FF0000"/>
                </a:solidFill>
                <a:latin typeface="Times New Roman" charset="0"/>
              </a:rPr>
              <a:t>评分超阈值</a:t>
            </a:r>
            <a:r>
              <a:rPr lang="zh-CN" altLang="en-US" sz="1600" dirty="0" smtClean="0">
                <a:latin typeface="Times New Roman" charset="0"/>
              </a:rPr>
              <a:t>粒子</a:t>
            </a:r>
          </a:p>
          <a:p>
            <a:endParaRPr lang="zh-CN" altLang="en-US" sz="2000" dirty="0" smtClean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非极大值抑制（</a:t>
            </a:r>
            <a:r>
              <a:rPr lang="en-US" altLang="zh-CN" sz="2000" dirty="0" smtClean="0">
                <a:latin typeface="Times New Roman" charset="0"/>
              </a:rPr>
              <a:t>NMS</a:t>
            </a:r>
            <a:r>
              <a:rPr lang="zh-CN" altLang="en-US" sz="2000" dirty="0" smtClean="0">
                <a:latin typeface="Times New Roman" charset="0"/>
              </a:rPr>
              <a:t>）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合并重复包围盒</a:t>
            </a:r>
            <a:endParaRPr lang="en-US" altLang="zh-CN" sz="1600" dirty="0" smtClean="0">
              <a:latin typeface="Times New Roman" charset="0"/>
            </a:endParaRPr>
          </a:p>
          <a:p>
            <a:pPr lvl="1"/>
            <a:r>
              <a:rPr lang="zh-CN" altLang="en-US" sz="1600" dirty="0" smtClean="0">
                <a:latin typeface="Times New Roman" charset="0"/>
              </a:rPr>
              <a:t>本研究</a:t>
            </a:r>
            <a:r>
              <a:rPr lang="en-US" altLang="zh-CN" sz="1600" dirty="0" smtClean="0">
                <a:latin typeface="Times New Roman" charset="0"/>
              </a:rPr>
              <a:t>NMS</a:t>
            </a:r>
            <a:r>
              <a:rPr lang="zh-CN" altLang="en-US" sz="1600" dirty="0" smtClean="0">
                <a:latin typeface="Times New Roman" charset="0"/>
              </a:rPr>
              <a:t>算法流程</a:t>
            </a:r>
          </a:p>
          <a:p>
            <a:pPr lvl="2"/>
            <a:r>
              <a:rPr lang="zh-CN" altLang="en-US" sz="1600" dirty="0" smtClean="0">
                <a:latin typeface="Times New Roman" charset="0"/>
              </a:rPr>
              <a:t>维护包围盒集合</a:t>
            </a:r>
            <a:r>
              <a:rPr lang="en-US" altLang="zh-CN" sz="1600" dirty="0" smtClean="0">
                <a:latin typeface="Times New Roman" charset="0"/>
              </a:rPr>
              <a:t>S</a:t>
            </a:r>
            <a:endParaRPr lang="zh-CN" altLang="en-US" sz="1600" dirty="0" smtClean="0">
              <a:latin typeface="Times New Roman" charset="0"/>
            </a:endParaRPr>
          </a:p>
          <a:p>
            <a:pPr lvl="2"/>
            <a:r>
              <a:rPr lang="zh-CN" altLang="en-US" sz="1600" dirty="0" smtClean="0">
                <a:latin typeface="Times New Roman" charset="0"/>
              </a:rPr>
              <a:t>逐一枚举包围盒与</a:t>
            </a:r>
            <a:r>
              <a:rPr lang="en-US" altLang="zh-CN" sz="1600" dirty="0" smtClean="0">
                <a:latin typeface="Times New Roman" charset="0"/>
              </a:rPr>
              <a:t>S</a:t>
            </a:r>
            <a:r>
              <a:rPr lang="zh-CN" altLang="en-US" sz="1600" dirty="0" smtClean="0">
                <a:latin typeface="Times New Roman" charset="0"/>
              </a:rPr>
              <a:t>中包围盒计算</a:t>
            </a:r>
            <a:r>
              <a:rPr lang="en-US" altLang="zh-CN" sz="1600" dirty="0" smtClean="0">
                <a:latin typeface="Times New Roman" charset="0"/>
              </a:rPr>
              <a:t>IOU</a:t>
            </a:r>
            <a:r>
              <a:rPr lang="zh-CN" altLang="en-US" sz="1600" dirty="0" smtClean="0">
                <a:latin typeface="Times New Roman" charset="0"/>
              </a:rPr>
              <a:t>值</a:t>
            </a:r>
          </a:p>
          <a:p>
            <a:pPr lvl="2"/>
            <a:r>
              <a:rPr lang="en-US" altLang="zh-CN" sz="1600" dirty="0" smtClean="0">
                <a:latin typeface="Times New Roman" charset="0"/>
              </a:rPr>
              <a:t>IOU</a:t>
            </a:r>
            <a:r>
              <a:rPr lang="zh-CN" altLang="en-US" sz="1600" dirty="0" smtClean="0">
                <a:latin typeface="Times New Roman" charset="0"/>
              </a:rPr>
              <a:t>小于阈值则加入</a:t>
            </a:r>
            <a:r>
              <a:rPr lang="en-US" altLang="zh-CN" sz="1600" dirty="0" smtClean="0">
                <a:latin typeface="Times New Roman" charset="0"/>
              </a:rPr>
              <a:t>S</a:t>
            </a:r>
            <a:r>
              <a:rPr lang="zh-CN" altLang="en-US" sz="1600" dirty="0" smtClean="0">
                <a:latin typeface="Times New Roman" charset="0"/>
              </a:rPr>
              <a:t>，否则舍弃当前枚举包围盒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0725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2951A8-5D25-C04D-AADF-42C7DF22A96C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16016" y="3444324"/>
            <a:ext cx="3619500" cy="3081020"/>
            <a:chOff x="0" y="0"/>
            <a:chExt cx="3619500" cy="30810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619500" cy="2565400"/>
            </a:xfrm>
            <a:prstGeom prst="rect">
              <a:avLst/>
            </a:prstGeom>
          </p:spPr>
        </p:pic>
        <p:sp>
          <p:nvSpPr>
            <p:cNvPr id="10" name="Text Box 40"/>
            <p:cNvSpPr txBox="1"/>
            <p:nvPr/>
          </p:nvSpPr>
          <p:spPr>
            <a:xfrm>
              <a:off x="0" y="2628900"/>
              <a:ext cx="3619500" cy="4521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88290" algn="ctr">
                <a:lnSpc>
                  <a:spcPts val="2000"/>
                </a:lnSpc>
                <a:spcBef>
                  <a:spcPts val="760"/>
                </a:spcBef>
                <a:spcAft>
                  <a:spcPts val="800"/>
                </a:spcAft>
              </a:pPr>
              <a:r>
                <a:rPr lang="zh-CN" sz="1050" kern="100">
                  <a:effectLst/>
                  <a:latin typeface="Arial" charset="0"/>
                  <a:ea typeface="宋体" charset="0"/>
                </a:rPr>
                <a:t>图 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3‑5	NMS</a:t>
              </a:r>
              <a:r>
                <a:rPr lang="zh-CN" sz="1050" kern="100">
                  <a:effectLst/>
                  <a:latin typeface="Arial" charset="0"/>
                  <a:ea typeface="宋体" charset="0"/>
                </a:rPr>
                <a:t>功能示例</a:t>
              </a:r>
              <a:endParaRPr lang="en-US" sz="1050" kern="100">
                <a:effectLst/>
                <a:latin typeface="Arial" charset="0"/>
                <a:ea typeface="宋体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29940" y="1536676"/>
            <a:ext cx="4428490" cy="1892300"/>
            <a:chOff x="0" y="0"/>
            <a:chExt cx="4428490" cy="18923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" y="0"/>
              <a:ext cx="4417060" cy="13855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/>
              </a:ext>
            </a:extLst>
          </p:spPr>
        </p:pic>
        <p:sp>
          <p:nvSpPr>
            <p:cNvPr id="13" name="Text Box 39"/>
            <p:cNvSpPr txBox="1"/>
            <p:nvPr/>
          </p:nvSpPr>
          <p:spPr>
            <a:xfrm>
              <a:off x="0" y="1440180"/>
              <a:ext cx="4417060" cy="45212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288290" algn="ctr">
                <a:lnSpc>
                  <a:spcPts val="2000"/>
                </a:lnSpc>
                <a:spcBef>
                  <a:spcPts val="760"/>
                </a:spcBef>
                <a:spcAft>
                  <a:spcPts val="800"/>
                </a:spcAft>
              </a:pPr>
              <a:r>
                <a:rPr lang="zh-CN" sz="1050" kern="100">
                  <a:effectLst/>
                  <a:latin typeface="Arial" charset="0"/>
                  <a:ea typeface="宋体" charset="0"/>
                </a:rPr>
                <a:t>图 </a:t>
              </a:r>
              <a:r>
                <a:rPr lang="en-US" sz="1050" kern="100">
                  <a:effectLst/>
                  <a:latin typeface="Arial" charset="0"/>
                  <a:ea typeface="宋体" charset="0"/>
                </a:rPr>
                <a:t>3‑4	IOU</a:t>
              </a:r>
              <a:r>
                <a:rPr lang="zh-CN" sz="1050" kern="100">
                  <a:effectLst/>
                  <a:latin typeface="Arial" charset="0"/>
                  <a:ea typeface="宋体" charset="0"/>
                </a:rPr>
                <a:t>定义公式</a:t>
              </a:r>
              <a:endParaRPr lang="en-US" sz="1050" kern="100">
                <a:effectLst/>
                <a:latin typeface="Arial" charset="0"/>
                <a:ea typeface="宋体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1" dirty="0"/>
              <a:t>实验测试：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SOT</a:t>
            </a:r>
            <a:r>
              <a:rPr lang="zh-CN" altLang="en-US" sz="3600" b="1" dirty="0" smtClean="0">
                <a:solidFill>
                  <a:srgbClr val="1D0CF4"/>
                </a:solidFill>
              </a:rPr>
              <a:t>扩展</a:t>
            </a:r>
            <a:r>
              <a:rPr lang="en-US" altLang="zh-CN" sz="3600" b="1" dirty="0" smtClean="0">
                <a:solidFill>
                  <a:srgbClr val="1D0CF4"/>
                </a:solidFill>
              </a:rPr>
              <a:t>MOT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672B13-6CAE-40A3-8988-A0AC8C4B676A}" type="datetime1">
              <a:rPr lang="zh-CN" altLang="en-US"/>
              <a:pPr>
                <a:defRPr/>
              </a:pPr>
              <a:t>16/6/13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EDA Lab Tsinghua University</a:t>
            </a:r>
            <a:endParaRPr lang="zh-CN" altLang="en-US" dirty="0"/>
          </a:p>
        </p:txBody>
      </p:sp>
      <p:sp>
        <p:nvSpPr>
          <p:cNvPr id="3277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2A7D41-C836-1241-AC46-3B375E3DD1E2}" type="slidenum">
              <a:rPr lang="zh-C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2773" name="Picture 2"/>
          <p:cNvSpPr>
            <a:spLocks noChangeAspect="1"/>
          </p:cNvSpPr>
          <p:nvPr/>
        </p:nvSpPr>
        <p:spPr bwMode="auto">
          <a:xfrm>
            <a:off x="4067175" y="1417638"/>
            <a:ext cx="443865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Franklin Gothic Book" charset="0"/>
                <a:ea typeface="黑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Franklin Gothic Book" charset="0"/>
                <a:ea typeface="黑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Franklin Gothic Book" charset="0"/>
                <a:ea typeface="黑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Franklin Gothic Book" charset="0"/>
                <a:ea typeface="黑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  <a:ea typeface="宋体" charset="0"/>
            </a:endParaRPr>
          </a:p>
        </p:txBody>
      </p:sp>
      <p:sp>
        <p:nvSpPr>
          <p:cNvPr id="32774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438" cy="4525963"/>
          </a:xfrm>
        </p:spPr>
        <p:txBody>
          <a:bodyPr/>
          <a:lstStyle/>
          <a:p>
            <a:r>
              <a:rPr lang="zh-CN" altLang="en-US" sz="2000" dirty="0" smtClean="0">
                <a:latin typeface="Times New Roman" charset="0"/>
              </a:rPr>
              <a:t>右图已关闭</a:t>
            </a:r>
            <a:r>
              <a:rPr lang="en-US" altLang="zh-CN" sz="2000" dirty="0" smtClean="0">
                <a:latin typeface="Times New Roman" charset="0"/>
              </a:rPr>
              <a:t>NMS</a:t>
            </a:r>
            <a:endParaRPr lang="zh-CN" altLang="en-US" sz="2000" dirty="0" smtClean="0">
              <a:latin typeface="Times New Roman" charset="0"/>
            </a:endParaRPr>
          </a:p>
          <a:p>
            <a:endParaRPr lang="zh-CN" altLang="en-US" sz="2000" dirty="0">
              <a:latin typeface="Times New Roman" charset="0"/>
            </a:endParaRPr>
          </a:p>
          <a:p>
            <a:r>
              <a:rPr lang="zh-CN" altLang="en-US" sz="2000" dirty="0">
                <a:latin typeface="Times New Roman" charset="0"/>
              </a:rPr>
              <a:t>评分</a:t>
            </a:r>
            <a:r>
              <a:rPr lang="zh-CN" altLang="en-US" sz="2000" b="1" u="sng" dirty="0">
                <a:solidFill>
                  <a:srgbClr val="FF0000"/>
                </a:solidFill>
                <a:latin typeface="Times New Roman" charset="0"/>
              </a:rPr>
              <a:t>绝对大小</a:t>
            </a:r>
            <a:r>
              <a:rPr lang="zh-CN" altLang="en-US" sz="2000" dirty="0">
                <a:latin typeface="Times New Roman" charset="0"/>
              </a:rPr>
              <a:t>不稳定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严重制约算法准确率</a:t>
            </a:r>
            <a:endParaRPr lang="zh-CN" altLang="en-US" sz="1600" dirty="0" smtClean="0">
              <a:latin typeface="Times New Roman" charset="0"/>
            </a:endParaRPr>
          </a:p>
          <a:p>
            <a:r>
              <a:rPr lang="zh-CN" altLang="en-US" sz="2000" dirty="0" smtClean="0">
                <a:latin typeface="Times New Roman" charset="0"/>
              </a:rPr>
              <a:t>运行效率低</a:t>
            </a:r>
          </a:p>
          <a:p>
            <a:pPr lvl="1"/>
            <a:r>
              <a:rPr lang="zh-CN" altLang="en-US" sz="1600" dirty="0" smtClean="0">
                <a:latin typeface="Times New Roman" charset="0"/>
              </a:rPr>
              <a:t>单物体</a:t>
            </a:r>
            <a:r>
              <a:rPr lang="zh-CN" altLang="en-US" sz="1600" dirty="0">
                <a:latin typeface="Times New Roman" charset="0"/>
              </a:rPr>
              <a:t>平均需要超过</a:t>
            </a:r>
            <a:r>
              <a:rPr lang="zh-CN" altLang="en-US" sz="1600" b="1" u="sng" dirty="0">
                <a:solidFill>
                  <a:schemeClr val="accent1"/>
                </a:solidFill>
                <a:latin typeface="Times New Roman" charset="0"/>
              </a:rPr>
              <a:t>上千粒子</a:t>
            </a:r>
            <a:endParaRPr lang="zh-CN" altLang="en-US" sz="2000" dirty="0">
              <a:latin typeface="Times New Roman" charset="0"/>
            </a:endParaRPr>
          </a:p>
          <a:p>
            <a:r>
              <a:rPr lang="zh-CN" altLang="en-US" sz="2000" dirty="0">
                <a:latin typeface="Times New Roman" charset="0"/>
              </a:rPr>
              <a:t>难以区分近距离物体</a:t>
            </a:r>
          </a:p>
          <a:p>
            <a:pPr lvl="1"/>
            <a:r>
              <a:rPr lang="zh-CN" altLang="en-US" sz="1600" dirty="0">
                <a:latin typeface="Times New Roman" charset="0"/>
              </a:rPr>
              <a:t>蒙特卡洛粒子先天劣势</a:t>
            </a:r>
            <a:endParaRPr lang="en-US" altLang="zh-CN" sz="1600" dirty="0">
              <a:latin typeface="Times New Roman" charset="0"/>
            </a:endParaRPr>
          </a:p>
          <a:p>
            <a:endParaRPr lang="en-US" altLang="zh-CN" sz="2000" dirty="0">
              <a:latin typeface="Times New Roman" charset="0"/>
            </a:endParaRPr>
          </a:p>
          <a:p>
            <a:r>
              <a:rPr lang="zh-CN" altLang="en-US" sz="2000" dirty="0">
                <a:latin typeface="Times New Roman" charset="0"/>
              </a:rPr>
              <a:t>结论：</a:t>
            </a:r>
            <a:r>
              <a:rPr lang="en-US" altLang="zh-CN" sz="2000" dirty="0">
                <a:latin typeface="Times New Roman" charset="0"/>
              </a:rPr>
              <a:t>SOT</a:t>
            </a:r>
            <a:r>
              <a:rPr lang="zh-CN" altLang="en-US" sz="2000" dirty="0">
                <a:latin typeface="Times New Roman" charset="0"/>
              </a:rPr>
              <a:t>能做</a:t>
            </a:r>
            <a:r>
              <a:rPr lang="en-US" altLang="zh-CN" sz="2000" dirty="0">
                <a:latin typeface="Times New Roman" charset="0"/>
              </a:rPr>
              <a:t>MOT</a:t>
            </a:r>
            <a:r>
              <a:rPr lang="zh-CN" altLang="en-US" sz="2000" dirty="0">
                <a:latin typeface="Times New Roman" charset="0"/>
              </a:rPr>
              <a:t>，但效果远不如最前沿</a:t>
            </a:r>
            <a:r>
              <a:rPr lang="zh-CN" altLang="en-US" sz="2000" dirty="0" smtClean="0">
                <a:latin typeface="Times New Roman" charset="0"/>
              </a:rPr>
              <a:t>技术</a:t>
            </a:r>
            <a:endParaRPr lang="zh-CN" altLang="en-US" sz="2000" dirty="0">
              <a:latin typeface="Times New Roman" charset="0"/>
            </a:endParaRPr>
          </a:p>
        </p:txBody>
      </p:sp>
      <p:pic>
        <p:nvPicPr>
          <p:cNvPr id="327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1771650"/>
            <a:ext cx="4691062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1752</Words>
  <Application>Microsoft Macintosh PowerPoint</Application>
  <PresentationFormat>On-screen Show (4:3)</PresentationFormat>
  <Paragraphs>385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Calibri</vt:lpstr>
      <vt:lpstr>Cambria Math</vt:lpstr>
      <vt:lpstr>Comic Sans MS</vt:lpstr>
      <vt:lpstr>Franklin Gothic Book</vt:lpstr>
      <vt:lpstr>Franklin Gothic Medium</vt:lpstr>
      <vt:lpstr>Times New Roman</vt:lpstr>
      <vt:lpstr>宋体</vt:lpstr>
      <vt:lpstr>微软雅黑</vt:lpstr>
      <vt:lpstr>黑体</vt:lpstr>
      <vt:lpstr>Arial</vt:lpstr>
      <vt:lpstr>Office 主题</vt:lpstr>
      <vt:lpstr>基于深度学习的多物体实时 跟踪方法研究与实现</vt:lpstr>
      <vt:lpstr>主要内容</vt:lpstr>
      <vt:lpstr>选题背景</vt:lpstr>
      <vt:lpstr>研究内容：基于深度学习的多物体追踪</vt:lpstr>
      <vt:lpstr>研究内容：基于深度学习的多物体追踪</vt:lpstr>
      <vt:lpstr>研究方案：单物体追踪（SOT）</vt:lpstr>
      <vt:lpstr>实验测试：SOT</vt:lpstr>
      <vt:lpstr>研究方案：SOT扩展MOT</vt:lpstr>
      <vt:lpstr>实验测试：SOT扩展MOT</vt:lpstr>
      <vt:lpstr>研究方案：多物体追踪（MOT）</vt:lpstr>
      <vt:lpstr>研究方案：MOT-帧间追踪</vt:lpstr>
      <vt:lpstr>研究方案：帧间追踪-卡曼滤波</vt:lpstr>
      <vt:lpstr>研究方案： MOT-帧内识别</vt:lpstr>
      <vt:lpstr>研究方案： 帧内识别-RPN</vt:lpstr>
      <vt:lpstr>研究方案： 帧内识别-HED</vt:lpstr>
      <vt:lpstr>研究进展： 帧内识别-HED</vt:lpstr>
      <vt:lpstr>研究方案： 帧内识别-DenseBox</vt:lpstr>
      <vt:lpstr>研究进展： 帧内识别-DenseBox</vt:lpstr>
      <vt:lpstr>研究进展： 帧内识别-模型结构</vt:lpstr>
      <vt:lpstr>研究进展： MOT-离线算法</vt:lpstr>
      <vt:lpstr>实验测试：MOT-离线算法</vt:lpstr>
      <vt:lpstr>实验测试：MOT-离线算法</vt:lpstr>
      <vt:lpstr>研究方案：帧间追踪-深度回归网络</vt:lpstr>
      <vt:lpstr>研究进展：帧间追踪-深度回归网络</vt:lpstr>
      <vt:lpstr>研究进展： MOT-在线实时算法</vt:lpstr>
      <vt:lpstr>实验测试：MOT-运行时间</vt:lpstr>
      <vt:lpstr>实验测试：MOT15-行人数据集</vt:lpstr>
      <vt:lpstr>改进方向</vt:lpstr>
      <vt:lpstr>参考文献</vt:lpstr>
      <vt:lpstr>参考文献</vt:lpstr>
      <vt:lpstr>参考文献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基于深度学习的多物体实时 跟踪方法研究与实现</dc:title>
  <dc:creator>Wayne Ho</dc:creator>
  <cp:lastModifiedBy>Wayne Ho</cp:lastModifiedBy>
  <cp:revision>53</cp:revision>
  <dcterms:created xsi:type="dcterms:W3CDTF">2016-06-13T07:49:59Z</dcterms:created>
  <dcterms:modified xsi:type="dcterms:W3CDTF">2016-06-13T10:07:00Z</dcterms:modified>
</cp:coreProperties>
</file>